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30"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Lst>
  <p:sldSz cx="9144000" cy="5143500" type="screen16x9"/>
  <p:notesSz cx="6858000" cy="9144000"/>
  <p:embeddedFontLst>
    <p:embeddedFont>
      <p:font typeface="Helvetica Neue Light" panose="020B0604020202020204" charset="0"/>
      <p:regular r:id="rId78"/>
      <p:bold r:id="rId79"/>
      <p:italic r:id="rId80"/>
      <p:boldItalic r:id="rId81"/>
    </p:embeddedFont>
    <p:embeddedFont>
      <p:font typeface="DM Sans" panose="020B060402020202020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236038b01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2236038b01f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236038b01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236038b01f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236038b01f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236038b01f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236038b01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2236038b01f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236038b01f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2236038b01f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236038b01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2236038b01f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236038b01f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2236038b01f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236038b01f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2236038b01f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236038b01f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2236038b01f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236038b01f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2236038b01f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236038b01f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2236038b01f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236038b01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236038b01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236038b01f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2236038b01f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236038b01f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2236038b01f_0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236038b01f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2236038b01f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236038b01f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2236038b01f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236038b01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2236038b01f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236038b01f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2236038b01f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36038b01f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2236038b01f_0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236038b01f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2236038b01f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236038b01f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2236038b01f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236038b01f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236038b01f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236038b01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236038b01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236038b01f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2236038b01f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36038b01f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2236038b01f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236038b01f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2236038b01f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36038b01f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236038b01f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236038b01f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g2236038b01f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236038b01f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2236038b01f_0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236038b01f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g2236038b01f_0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36038b01f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2236038b01f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236038b01f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g2236038b01f_0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236038b01f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2236038b01f_0_4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36038b01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2236038b01f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236038b01f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2236038b01f_0_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236038b01f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g2236038b01f_0_4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236038b01f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2236038b01f_0_4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236038b01f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2236038b01f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236038b01f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2236038b01f_0_4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36038b01f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0" name="Google Shape;550;g2236038b01f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236038b01f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2236038b01f_0_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236038b01f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236038b01f_0_4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236038b01f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2236038b01f_0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236038b01f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236038b01f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36038b01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36038b01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236038b01f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2236038b01f_0_5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236038b01f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2236038b01f_0_5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236038b01f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2236038b01f_0_5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236038b01f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g2236038b01f_0_5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236038b01f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2236038b01f_0_5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236038b01f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g2236038b01f_0_5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236038b01f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g2236038b01f_0_5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236038b01f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2236038b01f_0_5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236038b01f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2236038b01f_0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236038b01f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2236038b01f_0_6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36038b01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2236038b01f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236038b01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2236038b01f_0_6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236038b01f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2236038b01f_0_6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11397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236038b01f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2236038b01f_0_6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236038b01f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2236038b01f_0_6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236038b01f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7" name="Google Shape;747;g2236038b01f_0_6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236038b01f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g2236038b01f_0_6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236038b01f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g2236038b01f_0_6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236038b01f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g2236038b01f_0_6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236038b01f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2236038b01f_0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236038b01f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2236038b01f_0_7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236038b01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236038b01f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236038b01f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2236038b01f_0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236038b01f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2236038b01f_0_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236038b01f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g2236038b01f_0_7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236038b01f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2236038b01f_0_7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236038b01f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236038b01f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236038b01f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3" name="Google Shape;873;g2236038b01f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236038b01f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236038b01f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36038b01f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2236038b01f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1">
  <p:cSld name="SECTION_HEADER_1_3">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66"/>
        <p:cNvGrpSpPr/>
        <p:nvPr/>
      </p:nvGrpSpPr>
      <p:grpSpPr>
        <a:xfrm>
          <a:off x="0" y="0"/>
          <a:ext cx="0" cy="0"/>
          <a:chOff x="0" y="0"/>
          <a:chExt cx="0" cy="0"/>
        </a:xfrm>
      </p:grpSpPr>
      <p:pic>
        <p:nvPicPr>
          <p:cNvPr id="67" name="Google Shape;67;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8"/>
        <p:cNvGrpSpPr/>
        <p:nvPr/>
      </p:nvGrpSpPr>
      <p:grpSpPr>
        <a:xfrm>
          <a:off x="0" y="0"/>
          <a:ext cx="0" cy="0"/>
          <a:chOff x="0" y="0"/>
          <a:chExt cx="0" cy="0"/>
        </a:xfrm>
      </p:grpSpPr>
      <p:pic>
        <p:nvPicPr>
          <p:cNvPr id="69" name="Google Shape;69;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3-B 5 1">
  <p:cSld name="SECTION_HEADER_1_1_1_1_1_1_1_1_1_7">
    <p:bg>
      <p:bgPr>
        <a:blipFill>
          <a:blip r:embed="rId2">
            <a:alphaModFix/>
          </a:blip>
          <a:stretch>
            <a:fillRect/>
          </a:stretch>
        </a:blipFill>
        <a:effectLst/>
      </p:bgPr>
    </p:bg>
    <p:spTree>
      <p:nvGrpSpPr>
        <p:cNvPr id="1"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sql/trysql.asp?filename=trysql_op_in"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2.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11.xml"/><Relationship Id="rId4" Type="http://schemas.openxmlformats.org/officeDocument/2006/relationships/hyperlink" Target="https://www.w3schools.com/sql/trysql.asp?filename=trysql_op_in"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26"/>
          <p:cNvSpPr txBox="1"/>
          <p:nvPr/>
        </p:nvSpPr>
        <p:spPr>
          <a:xfrm>
            <a:off x="1340000" y="2252975"/>
            <a:ext cx="6539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Lenguaje estructurado de consulta SQL - Parte 2 </a:t>
            </a:r>
            <a:endParaRPr sz="4000" b="1" i="0" u="none" strike="noStrike" cap="none">
              <a:solidFill>
                <a:srgbClr val="EAFF6A"/>
              </a:solidFill>
              <a:latin typeface="DM Sans"/>
              <a:ea typeface="DM Sans"/>
              <a:cs typeface="DM Sans"/>
              <a:sym typeface="DM Sans"/>
            </a:endParaRPr>
          </a:p>
        </p:txBody>
      </p:sp>
      <p:sp>
        <p:nvSpPr>
          <p:cNvPr id="81" name="Google Shape;81;p2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dk1"/>
                </a:solidFill>
                <a:latin typeface="DM Sans"/>
                <a:ea typeface="DM Sans"/>
                <a:cs typeface="DM Sans"/>
                <a:sym typeface="DM Sans"/>
              </a:rPr>
              <a:t>Clase </a:t>
            </a:r>
            <a:r>
              <a:rPr lang="es" sz="1800" b="1">
                <a:solidFill>
                  <a:schemeClr val="dk1"/>
                </a:solidFill>
                <a:latin typeface="DM Sans"/>
                <a:ea typeface="DM Sans"/>
                <a:cs typeface="DM Sans"/>
                <a:sym typeface="DM Sans"/>
              </a:rPr>
              <a:t>9</a:t>
            </a:r>
            <a:r>
              <a:rPr lang="es" sz="1800" b="1" i="0" u="none" strike="noStrike" cap="none">
                <a:solidFill>
                  <a:schemeClr val="dk1"/>
                </a:solidFill>
                <a:latin typeface="DM Sans"/>
                <a:ea typeface="DM Sans"/>
                <a:cs typeface="DM Sans"/>
                <a:sym typeface="DM Sans"/>
              </a:rPr>
              <a:t>.</a:t>
            </a:r>
            <a:r>
              <a:rPr lang="es" sz="1800" b="0" i="0" u="none" strike="noStrike" cap="none">
                <a:solidFill>
                  <a:schemeClr val="dk1"/>
                </a:solidFill>
                <a:latin typeface="DM Sans"/>
                <a:ea typeface="DM Sans"/>
                <a:cs typeface="DM Sans"/>
                <a:sym typeface="DM Sans"/>
              </a:rPr>
              <a:t> </a:t>
            </a:r>
            <a:r>
              <a:rPr lang="es" sz="1800">
                <a:solidFill>
                  <a:schemeClr val="dk1"/>
                </a:solidFill>
                <a:latin typeface="DM Sans"/>
                <a:ea typeface="DM Sans"/>
                <a:cs typeface="DM Sans"/>
                <a:sym typeface="DM Sans"/>
              </a:rPr>
              <a:t>Bases de datos II</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AND, OR, NOT</a:t>
            </a:r>
            <a:endParaRPr sz="4000" b="1" i="0" u="none" strike="noStrike" cap="none">
              <a:solidFill>
                <a:schemeClr val="dk1"/>
              </a:solidFill>
              <a:latin typeface="DM Sans"/>
              <a:ea typeface="DM Sans"/>
              <a:cs typeface="DM Sans"/>
              <a:sym typeface="DM Sans"/>
            </a:endParaRPr>
          </a:p>
        </p:txBody>
      </p:sp>
      <p:sp>
        <p:nvSpPr>
          <p:cNvPr id="176" name="Google Shape;176;p3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7" name="Google Shape;177;p3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8" name="Google Shape;178;p35"/>
          <p:cNvSpPr txBox="1"/>
          <p:nvPr/>
        </p:nvSpPr>
        <p:spPr>
          <a:xfrm>
            <a:off x="580325" y="1358425"/>
            <a:ext cx="4763700" cy="2065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cláusula WHERE se puede combinar con los operadores AND, OR y NOT.</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AND muestra un registro si todas las condiciones separadas por AND son VERDADERAS.</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OR muestra un registro si alguna de las condiciones separadas por OR es VERDADERA.</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NOT muestra un registro si la(s) condición(es) NO ES VERDADERA.</a:t>
            </a:r>
            <a:endParaRPr sz="1350">
              <a:solidFill>
                <a:schemeClr val="dk1"/>
              </a:solidFill>
              <a:latin typeface="DM Sans"/>
              <a:ea typeface="DM Sans"/>
              <a:cs typeface="DM Sans"/>
              <a:sym typeface="DM Sans"/>
            </a:endParaRPr>
          </a:p>
        </p:txBody>
      </p:sp>
      <p:pic>
        <p:nvPicPr>
          <p:cNvPr id="179" name="Google Shape;179;p35"/>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180" name="Google Shape;180;p35"/>
          <p:cNvPicPr preferRelativeResize="0"/>
          <p:nvPr/>
        </p:nvPicPr>
        <p:blipFill>
          <a:blip r:embed="rId4">
            <a:alphaModFix/>
          </a:blip>
          <a:stretch>
            <a:fillRect/>
          </a:stretch>
        </p:blipFill>
        <p:spPr>
          <a:xfrm>
            <a:off x="5614313" y="1469350"/>
            <a:ext cx="2872275" cy="287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p:nvPr/>
        </p:nvSpPr>
        <p:spPr>
          <a:xfrm>
            <a:off x="501450" y="8993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AND, OR, NOT ejemplos</a:t>
            </a:r>
            <a:endParaRPr sz="4000" b="1" i="0" u="none" strike="noStrike" cap="none">
              <a:solidFill>
                <a:schemeClr val="dk1"/>
              </a:solidFill>
              <a:latin typeface="DM Sans"/>
              <a:ea typeface="DM Sans"/>
              <a:cs typeface="DM Sans"/>
              <a:sym typeface="DM Sans"/>
            </a:endParaRPr>
          </a:p>
        </p:txBody>
      </p:sp>
      <p:sp>
        <p:nvSpPr>
          <p:cNvPr id="186" name="Google Shape;186;p36"/>
          <p:cNvSpPr txBox="1"/>
          <p:nvPr/>
        </p:nvSpPr>
        <p:spPr>
          <a:xfrm>
            <a:off x="5925624" y="2052175"/>
            <a:ext cx="16920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 AND</a:t>
            </a:r>
            <a:endParaRPr sz="1600" b="1">
              <a:solidFill>
                <a:srgbClr val="000000"/>
              </a:solidFill>
              <a:latin typeface="DM Sans"/>
              <a:ea typeface="DM Sans"/>
              <a:cs typeface="DM Sans"/>
              <a:sym typeface="DM Sans"/>
            </a:endParaRPr>
          </a:p>
        </p:txBody>
      </p:sp>
      <p:pic>
        <p:nvPicPr>
          <p:cNvPr id="187" name="Google Shape;187;p36"/>
          <p:cNvPicPr preferRelativeResize="0"/>
          <p:nvPr/>
        </p:nvPicPr>
        <p:blipFill>
          <a:blip r:embed="rId3">
            <a:alphaModFix/>
          </a:blip>
          <a:stretch>
            <a:fillRect/>
          </a:stretch>
        </p:blipFill>
        <p:spPr>
          <a:xfrm>
            <a:off x="5350375" y="1963100"/>
            <a:ext cx="540425" cy="493729"/>
          </a:xfrm>
          <a:prstGeom prst="rect">
            <a:avLst/>
          </a:prstGeom>
          <a:noFill/>
          <a:ln>
            <a:noFill/>
          </a:ln>
        </p:spPr>
      </p:pic>
      <p:sp>
        <p:nvSpPr>
          <p:cNvPr id="188" name="Google Shape;188;p36"/>
          <p:cNvSpPr txBox="1"/>
          <p:nvPr/>
        </p:nvSpPr>
        <p:spPr>
          <a:xfrm>
            <a:off x="1485975" y="1777013"/>
            <a:ext cx="3242400" cy="8619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solidFill>
                  <a:schemeClr val="accent4"/>
                </a:solidFill>
              </a:rPr>
              <a:t>SELECT</a:t>
            </a:r>
            <a:r>
              <a:rPr lang="es" sz="1100">
                <a:solidFill>
                  <a:schemeClr val="lt1"/>
                </a:solidFill>
              </a:rPr>
              <a:t> </a:t>
            </a:r>
            <a:r>
              <a:rPr lang="es" sz="1100" i="1">
                <a:solidFill>
                  <a:schemeClr val="lt1"/>
                </a:solidFill>
              </a:rPr>
              <a:t>column1</a:t>
            </a:r>
            <a:r>
              <a:rPr lang="es" sz="1100">
                <a:solidFill>
                  <a:schemeClr val="lt1"/>
                </a:solidFill>
              </a:rPr>
              <a:t>,</a:t>
            </a:r>
            <a:r>
              <a:rPr lang="es" sz="1100" i="1">
                <a:solidFill>
                  <a:schemeClr val="lt1"/>
                </a:solidFill>
              </a:rPr>
              <a:t> column2, ...</a:t>
            </a:r>
            <a:endParaRPr sz="1100" i="1">
              <a:solidFill>
                <a:schemeClr val="lt1"/>
              </a:solidFill>
            </a:endParaRPr>
          </a:p>
          <a:p>
            <a:pPr marL="0" lvl="0" indent="0" algn="l" rtl="0">
              <a:spcBef>
                <a:spcPts val="0"/>
              </a:spcBef>
              <a:spcAft>
                <a:spcPts val="0"/>
              </a:spcAft>
              <a:buNone/>
            </a:pPr>
            <a:r>
              <a:rPr lang="es" sz="1100">
                <a:solidFill>
                  <a:schemeClr val="accent4"/>
                </a:solidFill>
              </a:rPr>
              <a:t>FROM</a:t>
            </a:r>
            <a:r>
              <a:rPr lang="es" sz="1100">
                <a:solidFill>
                  <a:schemeClr val="lt1"/>
                </a:solidFill>
              </a:rPr>
              <a:t> </a:t>
            </a:r>
            <a:r>
              <a:rPr lang="es" sz="1100" i="1">
                <a:solidFill>
                  <a:schemeClr val="lt1"/>
                </a:solidFill>
              </a:rPr>
              <a:t>table_name</a:t>
            </a:r>
            <a:endParaRPr sz="1100" i="1">
              <a:solidFill>
                <a:schemeClr val="lt1"/>
              </a:solidFill>
            </a:endParaRPr>
          </a:p>
          <a:p>
            <a:pPr marL="0" lvl="0" indent="0" algn="l" rtl="0">
              <a:spcBef>
                <a:spcPts val="0"/>
              </a:spcBef>
              <a:spcAft>
                <a:spcPts val="0"/>
              </a:spcAft>
              <a:buNone/>
            </a:pPr>
            <a:r>
              <a:rPr lang="es" sz="1100">
                <a:solidFill>
                  <a:schemeClr val="accent4"/>
                </a:solidFill>
              </a:rPr>
              <a:t>WHERE</a:t>
            </a:r>
            <a:r>
              <a:rPr lang="es" sz="1100">
                <a:solidFill>
                  <a:schemeClr val="lt1"/>
                </a:solidFill>
              </a:rPr>
              <a:t> </a:t>
            </a:r>
            <a:r>
              <a:rPr lang="es" sz="1100" i="1">
                <a:solidFill>
                  <a:schemeClr val="lt1"/>
                </a:solidFill>
              </a:rPr>
              <a:t>condition1</a:t>
            </a:r>
            <a:r>
              <a:rPr lang="es" sz="1100">
                <a:solidFill>
                  <a:schemeClr val="lt1"/>
                </a:solidFill>
              </a:rPr>
              <a:t> </a:t>
            </a:r>
            <a:r>
              <a:rPr lang="es" sz="1100">
                <a:solidFill>
                  <a:schemeClr val="accent4"/>
                </a:solidFill>
              </a:rPr>
              <a:t>AND</a:t>
            </a:r>
            <a:r>
              <a:rPr lang="es" sz="1100">
                <a:solidFill>
                  <a:schemeClr val="lt1"/>
                </a:solidFill>
              </a:rPr>
              <a:t> </a:t>
            </a:r>
            <a:r>
              <a:rPr lang="es" sz="1100" i="1">
                <a:solidFill>
                  <a:schemeClr val="lt1"/>
                </a:solidFill>
              </a:rPr>
              <a:t>condition2</a:t>
            </a:r>
            <a:r>
              <a:rPr lang="es" sz="1100">
                <a:solidFill>
                  <a:schemeClr val="lt1"/>
                </a:solidFill>
              </a:rPr>
              <a:t> </a:t>
            </a:r>
            <a:r>
              <a:rPr lang="es" sz="1100">
                <a:solidFill>
                  <a:schemeClr val="accent4"/>
                </a:solidFill>
              </a:rPr>
              <a:t>AND</a:t>
            </a:r>
            <a:r>
              <a:rPr lang="es" sz="1100">
                <a:solidFill>
                  <a:schemeClr val="lt1"/>
                </a:solidFill>
              </a:rPr>
              <a:t> </a:t>
            </a:r>
            <a:r>
              <a:rPr lang="es" sz="1100" i="1">
                <a:solidFill>
                  <a:schemeClr val="lt1"/>
                </a:solidFill>
              </a:rPr>
              <a:t>condition3 ...</a:t>
            </a:r>
            <a:r>
              <a:rPr lang="es" sz="1100">
                <a:solidFill>
                  <a:schemeClr val="lt1"/>
                </a:solidFill>
              </a:rPr>
              <a:t>; </a:t>
            </a:r>
            <a:endParaRPr sz="1000">
              <a:solidFill>
                <a:schemeClr val="lt1"/>
              </a:solidFill>
            </a:endParaRPr>
          </a:p>
        </p:txBody>
      </p:sp>
      <p:sp>
        <p:nvSpPr>
          <p:cNvPr id="189" name="Google Shape;189;p36"/>
          <p:cNvSpPr txBox="1"/>
          <p:nvPr/>
        </p:nvSpPr>
        <p:spPr>
          <a:xfrm>
            <a:off x="1485975" y="2797188"/>
            <a:ext cx="3242400" cy="8619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solidFill>
                  <a:schemeClr val="accent4"/>
                </a:solidFill>
              </a:rPr>
              <a:t>SELECT</a:t>
            </a:r>
            <a:r>
              <a:rPr lang="es" sz="1100">
                <a:solidFill>
                  <a:schemeClr val="lt1"/>
                </a:solidFill>
              </a:rPr>
              <a:t> </a:t>
            </a:r>
            <a:r>
              <a:rPr lang="es" sz="1100" i="1">
                <a:solidFill>
                  <a:schemeClr val="lt1"/>
                </a:solidFill>
              </a:rPr>
              <a:t>column1</a:t>
            </a:r>
            <a:r>
              <a:rPr lang="es" sz="1100">
                <a:solidFill>
                  <a:schemeClr val="lt1"/>
                </a:solidFill>
              </a:rPr>
              <a:t>,</a:t>
            </a:r>
            <a:r>
              <a:rPr lang="es" sz="1100" i="1">
                <a:solidFill>
                  <a:schemeClr val="lt1"/>
                </a:solidFill>
              </a:rPr>
              <a:t> column2, ...</a:t>
            </a:r>
            <a:endParaRPr sz="1100" i="1">
              <a:solidFill>
                <a:schemeClr val="lt1"/>
              </a:solidFill>
            </a:endParaRPr>
          </a:p>
          <a:p>
            <a:pPr marL="0" lvl="0" indent="0" algn="l" rtl="0">
              <a:spcBef>
                <a:spcPts val="0"/>
              </a:spcBef>
              <a:spcAft>
                <a:spcPts val="0"/>
              </a:spcAft>
              <a:buNone/>
            </a:pPr>
            <a:r>
              <a:rPr lang="es" sz="1100">
                <a:solidFill>
                  <a:schemeClr val="accent4"/>
                </a:solidFill>
              </a:rPr>
              <a:t>FROM</a:t>
            </a:r>
            <a:r>
              <a:rPr lang="es" sz="1100">
                <a:solidFill>
                  <a:schemeClr val="lt1"/>
                </a:solidFill>
              </a:rPr>
              <a:t> </a:t>
            </a:r>
            <a:r>
              <a:rPr lang="es" sz="1100" i="1">
                <a:solidFill>
                  <a:schemeClr val="lt1"/>
                </a:solidFill>
              </a:rPr>
              <a:t>table_name</a:t>
            </a:r>
            <a:endParaRPr sz="1100" i="1">
              <a:solidFill>
                <a:schemeClr val="lt1"/>
              </a:solidFill>
            </a:endParaRPr>
          </a:p>
          <a:p>
            <a:pPr marL="0" lvl="0" indent="0" algn="l" rtl="0">
              <a:spcBef>
                <a:spcPts val="0"/>
              </a:spcBef>
              <a:spcAft>
                <a:spcPts val="0"/>
              </a:spcAft>
              <a:buNone/>
            </a:pPr>
            <a:r>
              <a:rPr lang="es" sz="1100">
                <a:solidFill>
                  <a:schemeClr val="accent4"/>
                </a:solidFill>
              </a:rPr>
              <a:t>WHERE</a:t>
            </a:r>
            <a:r>
              <a:rPr lang="es" sz="1100">
                <a:solidFill>
                  <a:schemeClr val="lt1"/>
                </a:solidFill>
              </a:rPr>
              <a:t> </a:t>
            </a:r>
            <a:r>
              <a:rPr lang="es" sz="1100" i="1">
                <a:solidFill>
                  <a:schemeClr val="lt1"/>
                </a:solidFill>
              </a:rPr>
              <a:t>condition1</a:t>
            </a:r>
            <a:r>
              <a:rPr lang="es" sz="1100">
                <a:solidFill>
                  <a:schemeClr val="lt1"/>
                </a:solidFill>
              </a:rPr>
              <a:t> </a:t>
            </a:r>
            <a:r>
              <a:rPr lang="es" sz="1100">
                <a:solidFill>
                  <a:schemeClr val="accent4"/>
                </a:solidFill>
              </a:rPr>
              <a:t>OR</a:t>
            </a:r>
            <a:r>
              <a:rPr lang="es" sz="1100">
                <a:solidFill>
                  <a:schemeClr val="lt1"/>
                </a:solidFill>
              </a:rPr>
              <a:t> </a:t>
            </a:r>
            <a:r>
              <a:rPr lang="es" sz="1100" i="1">
                <a:solidFill>
                  <a:schemeClr val="lt1"/>
                </a:solidFill>
              </a:rPr>
              <a:t>condition2</a:t>
            </a:r>
            <a:r>
              <a:rPr lang="es" sz="1100">
                <a:solidFill>
                  <a:schemeClr val="lt1"/>
                </a:solidFill>
              </a:rPr>
              <a:t> </a:t>
            </a:r>
            <a:r>
              <a:rPr lang="es" sz="1100">
                <a:solidFill>
                  <a:schemeClr val="accent4"/>
                </a:solidFill>
              </a:rPr>
              <a:t>OR</a:t>
            </a:r>
            <a:r>
              <a:rPr lang="es" sz="1100">
                <a:solidFill>
                  <a:schemeClr val="lt1"/>
                </a:solidFill>
              </a:rPr>
              <a:t> </a:t>
            </a:r>
            <a:r>
              <a:rPr lang="es" sz="1100" i="1">
                <a:solidFill>
                  <a:schemeClr val="lt1"/>
                </a:solidFill>
              </a:rPr>
              <a:t>condition3 ...</a:t>
            </a:r>
            <a:r>
              <a:rPr lang="es" sz="1100">
                <a:solidFill>
                  <a:schemeClr val="lt1"/>
                </a:solidFill>
              </a:rPr>
              <a:t>; </a:t>
            </a:r>
            <a:endParaRPr sz="1000">
              <a:solidFill>
                <a:schemeClr val="lt1"/>
              </a:solidFill>
            </a:endParaRPr>
          </a:p>
        </p:txBody>
      </p:sp>
      <p:sp>
        <p:nvSpPr>
          <p:cNvPr id="190" name="Google Shape;190;p36"/>
          <p:cNvSpPr txBox="1"/>
          <p:nvPr/>
        </p:nvSpPr>
        <p:spPr>
          <a:xfrm>
            <a:off x="1485975" y="3897288"/>
            <a:ext cx="3242400" cy="6927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solidFill>
                  <a:schemeClr val="accent4"/>
                </a:solidFill>
              </a:rPr>
              <a:t>SELECT</a:t>
            </a:r>
            <a:r>
              <a:rPr lang="es" sz="1100">
                <a:solidFill>
                  <a:schemeClr val="lt1"/>
                </a:solidFill>
              </a:rPr>
              <a:t> </a:t>
            </a:r>
            <a:r>
              <a:rPr lang="es" sz="1100" i="1">
                <a:solidFill>
                  <a:schemeClr val="lt1"/>
                </a:solidFill>
              </a:rPr>
              <a:t>column1</a:t>
            </a:r>
            <a:r>
              <a:rPr lang="es" sz="1100">
                <a:solidFill>
                  <a:schemeClr val="lt1"/>
                </a:solidFill>
              </a:rPr>
              <a:t>,</a:t>
            </a:r>
            <a:r>
              <a:rPr lang="es" sz="1100" i="1">
                <a:solidFill>
                  <a:schemeClr val="lt1"/>
                </a:solidFill>
              </a:rPr>
              <a:t> column2, ...</a:t>
            </a:r>
            <a:endParaRPr sz="1100" i="1">
              <a:solidFill>
                <a:schemeClr val="lt1"/>
              </a:solidFill>
            </a:endParaRPr>
          </a:p>
          <a:p>
            <a:pPr marL="0" lvl="0" indent="0" algn="l" rtl="0">
              <a:spcBef>
                <a:spcPts val="0"/>
              </a:spcBef>
              <a:spcAft>
                <a:spcPts val="0"/>
              </a:spcAft>
              <a:buNone/>
            </a:pPr>
            <a:r>
              <a:rPr lang="es" sz="1100">
                <a:solidFill>
                  <a:schemeClr val="accent4"/>
                </a:solidFill>
              </a:rPr>
              <a:t>FROM</a:t>
            </a:r>
            <a:r>
              <a:rPr lang="es" sz="1100">
                <a:solidFill>
                  <a:schemeClr val="lt1"/>
                </a:solidFill>
              </a:rPr>
              <a:t> </a:t>
            </a:r>
            <a:r>
              <a:rPr lang="es" sz="1100" i="1">
                <a:solidFill>
                  <a:schemeClr val="lt1"/>
                </a:solidFill>
              </a:rPr>
              <a:t>table_name</a:t>
            </a:r>
            <a:endParaRPr sz="1100" i="1">
              <a:solidFill>
                <a:schemeClr val="lt1"/>
              </a:solidFill>
            </a:endParaRPr>
          </a:p>
          <a:p>
            <a:pPr marL="0" lvl="0" indent="0" algn="l" rtl="0">
              <a:spcBef>
                <a:spcPts val="0"/>
              </a:spcBef>
              <a:spcAft>
                <a:spcPts val="0"/>
              </a:spcAft>
              <a:buNone/>
            </a:pPr>
            <a:r>
              <a:rPr lang="es" sz="1100">
                <a:solidFill>
                  <a:schemeClr val="accent4"/>
                </a:solidFill>
              </a:rPr>
              <a:t>WHERE NOT</a:t>
            </a:r>
            <a:r>
              <a:rPr lang="es" sz="1100">
                <a:solidFill>
                  <a:schemeClr val="lt1"/>
                </a:solidFill>
              </a:rPr>
              <a:t> </a:t>
            </a:r>
            <a:r>
              <a:rPr lang="es" sz="1100" i="1">
                <a:solidFill>
                  <a:schemeClr val="lt1"/>
                </a:solidFill>
              </a:rPr>
              <a:t>condition1</a:t>
            </a:r>
            <a:r>
              <a:rPr lang="es" sz="1100">
                <a:solidFill>
                  <a:schemeClr val="lt1"/>
                </a:solidFill>
              </a:rPr>
              <a:t> </a:t>
            </a:r>
            <a:endParaRPr sz="1000">
              <a:solidFill>
                <a:schemeClr val="lt1"/>
              </a:solidFill>
            </a:endParaRPr>
          </a:p>
        </p:txBody>
      </p:sp>
      <p:sp>
        <p:nvSpPr>
          <p:cNvPr id="191" name="Google Shape;191;p36"/>
          <p:cNvSpPr txBox="1"/>
          <p:nvPr/>
        </p:nvSpPr>
        <p:spPr>
          <a:xfrm>
            <a:off x="5966024" y="3010800"/>
            <a:ext cx="16920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 </a:t>
            </a:r>
            <a:r>
              <a:rPr lang="es" sz="1600" b="1">
                <a:latin typeface="DM Sans"/>
                <a:ea typeface="DM Sans"/>
                <a:cs typeface="DM Sans"/>
                <a:sym typeface="DM Sans"/>
              </a:rPr>
              <a:t>OR</a:t>
            </a:r>
            <a:endParaRPr sz="1600" b="1">
              <a:solidFill>
                <a:srgbClr val="000000"/>
              </a:solidFill>
              <a:latin typeface="DM Sans"/>
              <a:ea typeface="DM Sans"/>
              <a:cs typeface="DM Sans"/>
              <a:sym typeface="DM Sans"/>
            </a:endParaRPr>
          </a:p>
        </p:txBody>
      </p:sp>
      <p:pic>
        <p:nvPicPr>
          <p:cNvPr id="192" name="Google Shape;192;p36"/>
          <p:cNvPicPr preferRelativeResize="0"/>
          <p:nvPr/>
        </p:nvPicPr>
        <p:blipFill>
          <a:blip r:embed="rId3">
            <a:alphaModFix/>
          </a:blip>
          <a:stretch>
            <a:fillRect/>
          </a:stretch>
        </p:blipFill>
        <p:spPr>
          <a:xfrm>
            <a:off x="5390775" y="2921725"/>
            <a:ext cx="540425" cy="493729"/>
          </a:xfrm>
          <a:prstGeom prst="rect">
            <a:avLst/>
          </a:prstGeom>
          <a:noFill/>
          <a:ln>
            <a:noFill/>
          </a:ln>
        </p:spPr>
      </p:pic>
      <p:sp>
        <p:nvSpPr>
          <p:cNvPr id="193" name="Google Shape;193;p36"/>
          <p:cNvSpPr txBox="1"/>
          <p:nvPr/>
        </p:nvSpPr>
        <p:spPr>
          <a:xfrm>
            <a:off x="5966024" y="3902275"/>
            <a:ext cx="16920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 </a:t>
            </a:r>
            <a:r>
              <a:rPr lang="es" sz="1600" b="1">
                <a:latin typeface="DM Sans"/>
                <a:ea typeface="DM Sans"/>
                <a:cs typeface="DM Sans"/>
                <a:sym typeface="DM Sans"/>
              </a:rPr>
              <a:t>NOT</a:t>
            </a:r>
            <a:endParaRPr sz="1600" b="1">
              <a:solidFill>
                <a:srgbClr val="000000"/>
              </a:solidFill>
              <a:latin typeface="DM Sans"/>
              <a:ea typeface="DM Sans"/>
              <a:cs typeface="DM Sans"/>
              <a:sym typeface="DM Sans"/>
            </a:endParaRPr>
          </a:p>
        </p:txBody>
      </p:sp>
      <p:pic>
        <p:nvPicPr>
          <p:cNvPr id="194" name="Google Shape;194;p36"/>
          <p:cNvPicPr preferRelativeResize="0"/>
          <p:nvPr/>
        </p:nvPicPr>
        <p:blipFill>
          <a:blip r:embed="rId3">
            <a:alphaModFix/>
          </a:blip>
          <a:stretch>
            <a:fillRect/>
          </a:stretch>
        </p:blipFill>
        <p:spPr>
          <a:xfrm>
            <a:off x="5390775" y="3813200"/>
            <a:ext cx="540425" cy="493729"/>
          </a:xfrm>
          <a:prstGeom prst="rect">
            <a:avLst/>
          </a:prstGeom>
          <a:noFill/>
          <a:ln>
            <a:noFill/>
          </a:ln>
        </p:spPr>
      </p:pic>
      <p:grpSp>
        <p:nvGrpSpPr>
          <p:cNvPr id="195" name="Google Shape;195;p36"/>
          <p:cNvGrpSpPr/>
          <p:nvPr/>
        </p:nvGrpSpPr>
        <p:grpSpPr>
          <a:xfrm>
            <a:off x="838644" y="433776"/>
            <a:ext cx="449030" cy="500088"/>
            <a:chOff x="473351" y="619523"/>
            <a:chExt cx="738900" cy="738900"/>
          </a:xfrm>
        </p:grpSpPr>
        <p:sp>
          <p:nvSpPr>
            <p:cNvPr id="196" name="Google Shape;196;p3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7" name="Google Shape;197;p36"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198" name="Google Shape;198;p3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p:nvPr/>
        </p:nvSpPr>
        <p:spPr>
          <a:xfrm>
            <a:off x="501450" y="7984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AND, OR, NOT ejemplos</a:t>
            </a:r>
            <a:endParaRPr sz="4000" b="1" i="0" u="none" strike="noStrike" cap="none">
              <a:solidFill>
                <a:schemeClr val="dk1"/>
              </a:solidFill>
              <a:latin typeface="DM Sans"/>
              <a:ea typeface="DM Sans"/>
              <a:cs typeface="DM Sans"/>
              <a:sym typeface="DM Sans"/>
            </a:endParaRPr>
          </a:p>
        </p:txBody>
      </p:sp>
      <p:sp>
        <p:nvSpPr>
          <p:cNvPr id="204" name="Google Shape;204;p37"/>
          <p:cNvSpPr txBox="1"/>
          <p:nvPr/>
        </p:nvSpPr>
        <p:spPr>
          <a:xfrm>
            <a:off x="980525" y="1857975"/>
            <a:ext cx="3299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City = </a:t>
            </a:r>
            <a:r>
              <a:rPr lang="es" sz="1100" dirty="0">
                <a:solidFill>
                  <a:srgbClr val="00B050"/>
                </a:solidFill>
                <a:latin typeface="DM Sans"/>
                <a:ea typeface="DM Sans"/>
                <a:cs typeface="DM Sans"/>
                <a:sym typeface="DM Sans"/>
              </a:rPr>
              <a:t>‘Berlin’</a:t>
            </a:r>
            <a:r>
              <a:rPr lang="es" sz="1100" dirty="0">
                <a:latin typeface="DM Sans"/>
                <a:ea typeface="DM Sans"/>
                <a:cs typeface="DM Sans"/>
                <a:sym typeface="DM Sans"/>
              </a:rPr>
              <a:t> </a:t>
            </a:r>
            <a:r>
              <a:rPr lang="es" sz="1100" dirty="0">
                <a:solidFill>
                  <a:srgbClr val="0070C0"/>
                </a:solidFill>
                <a:latin typeface="DM Sans"/>
                <a:ea typeface="DM Sans"/>
                <a:cs typeface="DM Sans"/>
                <a:sym typeface="DM Sans"/>
              </a:rPr>
              <a:t>OR </a:t>
            </a:r>
            <a:r>
              <a:rPr lang="es" sz="1100" dirty="0">
                <a:solidFill>
                  <a:schemeClr val="dk1"/>
                </a:solidFill>
                <a:latin typeface="DM Sans"/>
                <a:ea typeface="DM Sans"/>
                <a:cs typeface="DM Sans"/>
                <a:sym typeface="DM Sans"/>
              </a:rPr>
              <a:t>City = </a:t>
            </a:r>
            <a:r>
              <a:rPr lang="es" sz="1100" dirty="0">
                <a:solidFill>
                  <a:srgbClr val="00B050"/>
                </a:solidFill>
                <a:latin typeface="DM Sans"/>
                <a:ea typeface="DM Sans"/>
                <a:cs typeface="DM Sans"/>
                <a:sym typeface="DM Sans"/>
              </a:rPr>
              <a:t>‘Munchen’</a:t>
            </a:r>
            <a:endParaRPr sz="1100" dirty="0">
              <a:latin typeface="DM Sans"/>
              <a:ea typeface="DM Sans"/>
              <a:cs typeface="DM Sans"/>
              <a:sym typeface="DM Sans"/>
            </a:endParaRPr>
          </a:p>
        </p:txBody>
      </p:sp>
      <p:sp>
        <p:nvSpPr>
          <p:cNvPr id="205" name="Google Shape;205;p37"/>
          <p:cNvSpPr txBox="1"/>
          <p:nvPr/>
        </p:nvSpPr>
        <p:spPr>
          <a:xfrm>
            <a:off x="1159481" y="153729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206" name="Google Shape;206;p37"/>
          <p:cNvSpPr txBox="1"/>
          <p:nvPr/>
        </p:nvSpPr>
        <p:spPr>
          <a:xfrm>
            <a:off x="980525" y="2812113"/>
            <a:ext cx="3299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Country = </a:t>
            </a:r>
            <a:r>
              <a:rPr lang="es" sz="1100" dirty="0">
                <a:solidFill>
                  <a:srgbClr val="00B050"/>
                </a:solidFill>
                <a:latin typeface="DM Sans"/>
                <a:ea typeface="DM Sans"/>
                <a:cs typeface="DM Sans"/>
                <a:sym typeface="DM Sans"/>
              </a:rPr>
              <a:t>‘Germany’</a:t>
            </a:r>
            <a:r>
              <a:rPr lang="es" sz="1100" dirty="0">
                <a:latin typeface="DM Sans"/>
                <a:ea typeface="DM Sans"/>
                <a:cs typeface="DM Sans"/>
                <a:sym typeface="DM Sans"/>
              </a:rPr>
              <a:t> </a:t>
            </a:r>
            <a:r>
              <a:rPr lang="es" sz="1100" dirty="0">
                <a:solidFill>
                  <a:srgbClr val="0070C0"/>
                </a:solidFill>
                <a:latin typeface="DM Sans"/>
                <a:ea typeface="DM Sans"/>
                <a:cs typeface="DM Sans"/>
                <a:sym typeface="DM Sans"/>
              </a:rPr>
              <a:t>AND </a:t>
            </a:r>
            <a:r>
              <a:rPr lang="es" sz="1100" dirty="0">
                <a:solidFill>
                  <a:schemeClr val="dk1"/>
                </a:solidFill>
                <a:latin typeface="DM Sans"/>
                <a:ea typeface="DM Sans"/>
                <a:cs typeface="DM Sans"/>
                <a:sym typeface="DM Sans"/>
              </a:rPr>
              <a:t>City = </a:t>
            </a:r>
            <a:r>
              <a:rPr lang="es" sz="1100" dirty="0">
                <a:solidFill>
                  <a:srgbClr val="00B050"/>
                </a:solidFill>
                <a:latin typeface="DM Sans"/>
                <a:ea typeface="DM Sans"/>
                <a:cs typeface="DM Sans"/>
                <a:sym typeface="DM Sans"/>
              </a:rPr>
              <a:t>‘Berlin’</a:t>
            </a:r>
            <a:endParaRPr sz="1100" dirty="0">
              <a:latin typeface="DM Sans"/>
              <a:ea typeface="DM Sans"/>
              <a:cs typeface="DM Sans"/>
              <a:sym typeface="DM Sans"/>
            </a:endParaRPr>
          </a:p>
        </p:txBody>
      </p:sp>
      <p:sp>
        <p:nvSpPr>
          <p:cNvPr id="207" name="Google Shape;207;p37"/>
          <p:cNvSpPr txBox="1"/>
          <p:nvPr/>
        </p:nvSpPr>
        <p:spPr>
          <a:xfrm>
            <a:off x="1159481" y="2491430"/>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208" name="Google Shape;208;p37"/>
          <p:cNvSpPr txBox="1"/>
          <p:nvPr/>
        </p:nvSpPr>
        <p:spPr>
          <a:xfrm>
            <a:off x="980525" y="3884613"/>
            <a:ext cx="3299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 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i="0" u="none" strike="noStrike" cap="none">
                <a:solidFill>
                  <a:srgbClr val="000000"/>
                </a:solidFill>
                <a:latin typeface="DM Sans"/>
                <a:ea typeface="DM Sans"/>
                <a:cs typeface="DM Sans"/>
                <a:sym typeface="DM Sans"/>
              </a:rPr>
              <a:t> </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 </a:t>
            </a:r>
            <a:r>
              <a:rPr lang="es" sz="1100">
                <a:solidFill>
                  <a:srgbClr val="00B050"/>
                </a:solidFill>
                <a:latin typeface="DM Sans"/>
                <a:ea typeface="DM Sans"/>
                <a:cs typeface="DM Sans"/>
                <a:sym typeface="DM Sans"/>
              </a:rPr>
              <a:t>‘Germany’</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OR </a:t>
            </a:r>
            <a:r>
              <a:rPr lang="es" sz="1100">
                <a:solidFill>
                  <a:schemeClr val="dk1"/>
                </a:solidFill>
                <a:latin typeface="DM Sans"/>
                <a:ea typeface="DM Sans"/>
                <a:cs typeface="DM Sans"/>
                <a:sym typeface="DM Sans"/>
              </a:rPr>
              <a:t>Country = </a:t>
            </a:r>
            <a:r>
              <a:rPr lang="es" sz="1100">
                <a:solidFill>
                  <a:srgbClr val="00B050"/>
                </a:solidFill>
                <a:latin typeface="DM Sans"/>
                <a:ea typeface="DM Sans"/>
                <a:cs typeface="DM Sans"/>
                <a:sym typeface="DM Sans"/>
              </a:rPr>
              <a:t>‘Spain’</a:t>
            </a:r>
            <a:endParaRPr sz="1100">
              <a:latin typeface="DM Sans"/>
              <a:ea typeface="DM Sans"/>
              <a:cs typeface="DM Sans"/>
              <a:sym typeface="DM Sans"/>
            </a:endParaRPr>
          </a:p>
        </p:txBody>
      </p:sp>
      <p:sp>
        <p:nvSpPr>
          <p:cNvPr id="209" name="Google Shape;209;p37"/>
          <p:cNvSpPr txBox="1"/>
          <p:nvPr/>
        </p:nvSpPr>
        <p:spPr>
          <a:xfrm>
            <a:off x="1159481" y="3563930"/>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3</a:t>
            </a:r>
            <a:endParaRPr sz="1350" b="1">
              <a:solidFill>
                <a:srgbClr val="000000"/>
              </a:solidFill>
              <a:latin typeface="DM Sans"/>
              <a:ea typeface="DM Sans"/>
              <a:cs typeface="DM Sans"/>
              <a:sym typeface="DM Sans"/>
            </a:endParaRPr>
          </a:p>
        </p:txBody>
      </p:sp>
      <p:sp>
        <p:nvSpPr>
          <p:cNvPr id="210" name="Google Shape;210;p37"/>
          <p:cNvSpPr txBox="1"/>
          <p:nvPr/>
        </p:nvSpPr>
        <p:spPr>
          <a:xfrm>
            <a:off x="4744425" y="1857975"/>
            <a:ext cx="3299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NOT  </a:t>
            </a:r>
            <a:r>
              <a:rPr lang="es" sz="1100" dirty="0">
                <a:latin typeface="DM Sans"/>
                <a:ea typeface="DM Sans"/>
                <a:cs typeface="DM Sans"/>
                <a:sym typeface="DM Sans"/>
              </a:rPr>
              <a:t>Country = </a:t>
            </a:r>
            <a:r>
              <a:rPr lang="es" sz="1100" dirty="0">
                <a:solidFill>
                  <a:srgbClr val="00B050"/>
                </a:solidFill>
                <a:latin typeface="DM Sans"/>
                <a:ea typeface="DM Sans"/>
                <a:cs typeface="DM Sans"/>
                <a:sym typeface="DM Sans"/>
              </a:rPr>
              <a:t>‘Germany’</a:t>
            </a:r>
            <a:r>
              <a:rPr lang="es" sz="1100" dirty="0">
                <a:latin typeface="DM Sans"/>
                <a:ea typeface="DM Sans"/>
                <a:cs typeface="DM Sans"/>
                <a:sym typeface="DM Sans"/>
              </a:rPr>
              <a:t> </a:t>
            </a:r>
            <a:endParaRPr sz="1100" dirty="0">
              <a:latin typeface="DM Sans"/>
              <a:ea typeface="DM Sans"/>
              <a:cs typeface="DM Sans"/>
              <a:sym typeface="DM Sans"/>
            </a:endParaRPr>
          </a:p>
        </p:txBody>
      </p:sp>
      <p:sp>
        <p:nvSpPr>
          <p:cNvPr id="211" name="Google Shape;211;p37"/>
          <p:cNvSpPr txBox="1"/>
          <p:nvPr/>
        </p:nvSpPr>
        <p:spPr>
          <a:xfrm>
            <a:off x="4923381" y="153729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4</a:t>
            </a:r>
            <a:endParaRPr sz="1350" b="1">
              <a:solidFill>
                <a:srgbClr val="000000"/>
              </a:solidFill>
              <a:latin typeface="DM Sans"/>
              <a:ea typeface="DM Sans"/>
              <a:cs typeface="DM Sans"/>
              <a:sym typeface="DM Sans"/>
            </a:endParaRPr>
          </a:p>
        </p:txBody>
      </p:sp>
      <p:sp>
        <p:nvSpPr>
          <p:cNvPr id="212" name="Google Shape;212;p37"/>
          <p:cNvSpPr txBox="1"/>
          <p:nvPr/>
        </p:nvSpPr>
        <p:spPr>
          <a:xfrm>
            <a:off x="4744425" y="2812113"/>
            <a:ext cx="3299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 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i="0" u="none" strike="noStrike" cap="none">
                <a:solidFill>
                  <a:srgbClr val="000000"/>
                </a:solidFill>
                <a:latin typeface="DM Sans"/>
                <a:ea typeface="DM Sans"/>
                <a:cs typeface="DM Sans"/>
                <a:sym typeface="DM Sans"/>
              </a:rPr>
              <a:t> </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 </a:t>
            </a:r>
            <a:r>
              <a:rPr lang="es" sz="1100">
                <a:solidFill>
                  <a:srgbClr val="00B050"/>
                </a:solidFill>
                <a:latin typeface="DM Sans"/>
                <a:ea typeface="DM Sans"/>
                <a:cs typeface="DM Sans"/>
                <a:sym typeface="DM Sans"/>
              </a:rPr>
              <a:t>‘Germany’</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AND </a:t>
            </a:r>
            <a:r>
              <a:rPr lang="es" sz="1100">
                <a:solidFill>
                  <a:schemeClr val="dk1"/>
                </a:solidFill>
                <a:latin typeface="DM Sans"/>
                <a:ea typeface="DM Sans"/>
                <a:cs typeface="DM Sans"/>
                <a:sym typeface="DM Sans"/>
              </a:rPr>
              <a:t>(City = </a:t>
            </a:r>
            <a:r>
              <a:rPr lang="es" sz="1100">
                <a:solidFill>
                  <a:srgbClr val="00B050"/>
                </a:solidFill>
                <a:latin typeface="DM Sans"/>
                <a:ea typeface="DM Sans"/>
                <a:cs typeface="DM Sans"/>
                <a:sym typeface="DM Sans"/>
              </a:rPr>
              <a:t>‘Berlin’ </a:t>
            </a:r>
            <a:r>
              <a:rPr lang="es" sz="1100">
                <a:solidFill>
                  <a:srgbClr val="0070C0"/>
                </a:solidFill>
                <a:latin typeface="DM Sans"/>
                <a:ea typeface="DM Sans"/>
                <a:cs typeface="DM Sans"/>
                <a:sym typeface="DM Sans"/>
              </a:rPr>
              <a:t>OR </a:t>
            </a:r>
            <a:r>
              <a:rPr lang="es" sz="1100">
                <a:solidFill>
                  <a:schemeClr val="dk1"/>
                </a:solidFill>
                <a:latin typeface="DM Sans"/>
                <a:ea typeface="DM Sans"/>
                <a:cs typeface="DM Sans"/>
                <a:sym typeface="DM Sans"/>
              </a:rPr>
              <a:t>City = </a:t>
            </a:r>
            <a:r>
              <a:rPr lang="es" sz="1100">
                <a:solidFill>
                  <a:srgbClr val="00B050"/>
                </a:solidFill>
                <a:latin typeface="DM Sans"/>
                <a:ea typeface="DM Sans"/>
                <a:cs typeface="DM Sans"/>
                <a:sym typeface="DM Sans"/>
              </a:rPr>
              <a:t>‘Munchen’</a:t>
            </a:r>
            <a:r>
              <a:rPr lang="es" sz="1100">
                <a:solidFill>
                  <a:schemeClr val="dk1"/>
                </a:solidFill>
                <a:latin typeface="DM Sans"/>
                <a:ea typeface="DM Sans"/>
                <a:cs typeface="DM Sans"/>
                <a:sym typeface="DM Sans"/>
              </a:rPr>
              <a:t>)</a:t>
            </a:r>
            <a:endParaRPr sz="1100">
              <a:latin typeface="DM Sans"/>
              <a:ea typeface="DM Sans"/>
              <a:cs typeface="DM Sans"/>
              <a:sym typeface="DM Sans"/>
            </a:endParaRPr>
          </a:p>
        </p:txBody>
      </p:sp>
      <p:sp>
        <p:nvSpPr>
          <p:cNvPr id="213" name="Google Shape;213;p37"/>
          <p:cNvSpPr txBox="1"/>
          <p:nvPr/>
        </p:nvSpPr>
        <p:spPr>
          <a:xfrm>
            <a:off x="4923381" y="2442755"/>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5</a:t>
            </a:r>
            <a:endParaRPr sz="1350" b="1">
              <a:solidFill>
                <a:srgbClr val="000000"/>
              </a:solidFill>
              <a:latin typeface="DM Sans"/>
              <a:ea typeface="DM Sans"/>
              <a:cs typeface="DM Sans"/>
              <a:sym typeface="DM Sans"/>
            </a:endParaRPr>
          </a:p>
        </p:txBody>
      </p:sp>
      <p:sp>
        <p:nvSpPr>
          <p:cNvPr id="214" name="Google Shape;214;p37"/>
          <p:cNvSpPr txBox="1"/>
          <p:nvPr/>
        </p:nvSpPr>
        <p:spPr>
          <a:xfrm>
            <a:off x="4744425" y="3897288"/>
            <a:ext cx="3299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NOT </a:t>
            </a:r>
            <a:r>
              <a:rPr lang="es" sz="1100" dirty="0">
                <a:latin typeface="DM Sans"/>
                <a:ea typeface="DM Sans"/>
                <a:cs typeface="DM Sans"/>
                <a:sym typeface="DM Sans"/>
              </a:rPr>
              <a:t>Country = </a:t>
            </a:r>
            <a:r>
              <a:rPr lang="es" sz="1100" dirty="0">
                <a:solidFill>
                  <a:srgbClr val="00B050"/>
                </a:solidFill>
                <a:latin typeface="DM Sans"/>
                <a:ea typeface="DM Sans"/>
                <a:cs typeface="DM Sans"/>
                <a:sym typeface="DM Sans"/>
              </a:rPr>
              <a:t>‘Germany’</a:t>
            </a:r>
            <a:r>
              <a:rPr lang="es" sz="1100" dirty="0">
                <a:latin typeface="DM Sans"/>
                <a:ea typeface="DM Sans"/>
                <a:cs typeface="DM Sans"/>
                <a:sym typeface="DM Sans"/>
              </a:rPr>
              <a:t> </a:t>
            </a:r>
            <a:r>
              <a:rPr lang="es" sz="1100" dirty="0">
                <a:solidFill>
                  <a:srgbClr val="0070C0"/>
                </a:solidFill>
                <a:latin typeface="DM Sans"/>
                <a:ea typeface="DM Sans"/>
                <a:cs typeface="DM Sans"/>
                <a:sym typeface="DM Sans"/>
              </a:rPr>
              <a:t>AND NOT </a:t>
            </a:r>
            <a:r>
              <a:rPr lang="es" sz="1100" dirty="0">
                <a:solidFill>
                  <a:schemeClr val="dk1"/>
                </a:solidFill>
                <a:latin typeface="DM Sans"/>
                <a:ea typeface="DM Sans"/>
                <a:cs typeface="DM Sans"/>
                <a:sym typeface="DM Sans"/>
              </a:rPr>
              <a:t>Country = </a:t>
            </a:r>
            <a:r>
              <a:rPr lang="es" sz="1100" dirty="0">
                <a:solidFill>
                  <a:srgbClr val="00B050"/>
                </a:solidFill>
                <a:latin typeface="DM Sans"/>
                <a:ea typeface="DM Sans"/>
                <a:cs typeface="DM Sans"/>
                <a:sym typeface="DM Sans"/>
              </a:rPr>
              <a:t>‘USA’ </a:t>
            </a:r>
            <a:endParaRPr sz="1100" dirty="0">
              <a:latin typeface="DM Sans"/>
              <a:ea typeface="DM Sans"/>
              <a:cs typeface="DM Sans"/>
              <a:sym typeface="DM Sans"/>
            </a:endParaRPr>
          </a:p>
        </p:txBody>
      </p:sp>
      <p:sp>
        <p:nvSpPr>
          <p:cNvPr id="215" name="Google Shape;215;p37"/>
          <p:cNvSpPr txBox="1"/>
          <p:nvPr/>
        </p:nvSpPr>
        <p:spPr>
          <a:xfrm>
            <a:off x="4923381" y="3527930"/>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6</a:t>
            </a:r>
            <a:endParaRPr sz="1350" b="1">
              <a:solidFill>
                <a:srgbClr val="000000"/>
              </a:solidFill>
              <a:latin typeface="DM Sans"/>
              <a:ea typeface="DM Sans"/>
              <a:cs typeface="DM Sans"/>
              <a:sym typeface="DM Sans"/>
            </a:endParaRPr>
          </a:p>
        </p:txBody>
      </p:sp>
      <p:grpSp>
        <p:nvGrpSpPr>
          <p:cNvPr id="216" name="Google Shape;216;p37"/>
          <p:cNvGrpSpPr/>
          <p:nvPr/>
        </p:nvGrpSpPr>
        <p:grpSpPr>
          <a:xfrm>
            <a:off x="838644" y="433776"/>
            <a:ext cx="449030" cy="500088"/>
            <a:chOff x="473351" y="619523"/>
            <a:chExt cx="738900" cy="738900"/>
          </a:xfrm>
        </p:grpSpPr>
        <p:sp>
          <p:nvSpPr>
            <p:cNvPr id="217" name="Google Shape;217;p3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8" name="Google Shape;218;p3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19" name="Google Shape;219;p3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TOP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TOP</a:t>
            </a:r>
            <a:endParaRPr sz="4000" b="1" i="0" u="none" strike="noStrike" cap="none">
              <a:solidFill>
                <a:schemeClr val="dk1"/>
              </a:solidFill>
              <a:latin typeface="DM Sans"/>
              <a:ea typeface="DM Sans"/>
              <a:cs typeface="DM Sans"/>
              <a:sym typeface="DM Sans"/>
            </a:endParaRPr>
          </a:p>
        </p:txBody>
      </p:sp>
      <p:sp>
        <p:nvSpPr>
          <p:cNvPr id="230" name="Google Shape;230;p3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31" name="Google Shape;231;p39"/>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32" name="Google Shape;232;p39"/>
          <p:cNvSpPr txBox="1"/>
          <p:nvPr/>
        </p:nvSpPr>
        <p:spPr>
          <a:xfrm>
            <a:off x="682375" y="1457225"/>
            <a:ext cx="4763700" cy="15873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cláusula SELECT TOP se usa para especificar el número de registros a devolver.</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Es útil en tablas grandes con miles de registros si no se quiere devolver toda la cantidad de registros después del filtro</a:t>
            </a:r>
            <a:endParaRPr sz="1350">
              <a:solidFill>
                <a:schemeClr val="dk1"/>
              </a:solidFill>
              <a:latin typeface="DM Sans"/>
              <a:ea typeface="DM Sans"/>
              <a:cs typeface="DM Sans"/>
              <a:sym typeface="DM Sans"/>
            </a:endParaRPr>
          </a:p>
        </p:txBody>
      </p:sp>
      <p:pic>
        <p:nvPicPr>
          <p:cNvPr id="233" name="Google Shape;233;p39"/>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234" name="Google Shape;234;p39"/>
          <p:cNvPicPr preferRelativeResize="0"/>
          <p:nvPr/>
        </p:nvPicPr>
        <p:blipFill>
          <a:blip r:embed="rId4">
            <a:alphaModFix/>
          </a:blip>
          <a:stretch>
            <a:fillRect/>
          </a:stretch>
        </p:blipFill>
        <p:spPr>
          <a:xfrm>
            <a:off x="5574450" y="2021183"/>
            <a:ext cx="2952000" cy="16604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p:nvPr/>
        </p:nvSpPr>
        <p:spPr>
          <a:xfrm>
            <a:off x="501450" y="8993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TOP ejemplos</a:t>
            </a:r>
            <a:endParaRPr sz="4000" b="1" i="0" u="none" strike="noStrike" cap="none">
              <a:solidFill>
                <a:schemeClr val="dk1"/>
              </a:solidFill>
              <a:latin typeface="DM Sans"/>
              <a:ea typeface="DM Sans"/>
              <a:cs typeface="DM Sans"/>
              <a:sym typeface="DM Sans"/>
            </a:endParaRPr>
          </a:p>
        </p:txBody>
      </p:sp>
      <p:sp>
        <p:nvSpPr>
          <p:cNvPr id="240" name="Google Shape;240;p40"/>
          <p:cNvSpPr txBox="1"/>
          <p:nvPr/>
        </p:nvSpPr>
        <p:spPr>
          <a:xfrm>
            <a:off x="1449606" y="3004121"/>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LIMIT 3</a:t>
            </a:r>
            <a:r>
              <a:rPr lang="es" sz="1100" dirty="0">
                <a:solidFill>
                  <a:srgbClr val="000000"/>
                </a:solidFill>
                <a:latin typeface="DM Sans"/>
                <a:ea typeface="DM Sans"/>
                <a:cs typeface="DM Sans"/>
                <a:sym typeface="DM Sans"/>
              </a:rPr>
              <a:t>;</a:t>
            </a:r>
            <a:endParaRPr sz="1100" dirty="0">
              <a:latin typeface="DM Sans"/>
              <a:ea typeface="DM Sans"/>
              <a:cs typeface="DM Sans"/>
              <a:sym typeface="DM Sans"/>
            </a:endParaRPr>
          </a:p>
        </p:txBody>
      </p:sp>
      <p:sp>
        <p:nvSpPr>
          <p:cNvPr id="241" name="Google Shape;241;p40"/>
          <p:cNvSpPr txBox="1"/>
          <p:nvPr/>
        </p:nvSpPr>
        <p:spPr>
          <a:xfrm>
            <a:off x="5889257" y="181225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242" name="Google Shape;242;p40"/>
          <p:cNvSpPr txBox="1"/>
          <p:nvPr/>
        </p:nvSpPr>
        <p:spPr>
          <a:xfrm>
            <a:off x="1628556" y="268344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243" name="Google Shape;243;p40"/>
          <p:cNvSpPr txBox="1"/>
          <p:nvPr/>
        </p:nvSpPr>
        <p:spPr>
          <a:xfrm>
            <a:off x="5288705" y="268341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3</a:t>
            </a:r>
            <a:endParaRPr sz="1350" b="1">
              <a:solidFill>
                <a:srgbClr val="000000"/>
              </a:solidFill>
              <a:latin typeface="DM Sans"/>
              <a:ea typeface="DM Sans"/>
              <a:cs typeface="DM Sans"/>
              <a:sym typeface="DM Sans"/>
            </a:endParaRPr>
          </a:p>
        </p:txBody>
      </p:sp>
      <p:pic>
        <p:nvPicPr>
          <p:cNvPr id="244" name="Google Shape;244;p40"/>
          <p:cNvPicPr preferRelativeResize="0"/>
          <p:nvPr/>
        </p:nvPicPr>
        <p:blipFill>
          <a:blip r:embed="rId3">
            <a:alphaModFix/>
          </a:blip>
          <a:stretch>
            <a:fillRect/>
          </a:stretch>
        </p:blipFill>
        <p:spPr>
          <a:xfrm>
            <a:off x="5314000" y="1723175"/>
            <a:ext cx="540425" cy="493729"/>
          </a:xfrm>
          <a:prstGeom prst="rect">
            <a:avLst/>
          </a:prstGeom>
          <a:noFill/>
          <a:ln>
            <a:noFill/>
          </a:ln>
        </p:spPr>
      </p:pic>
      <p:sp>
        <p:nvSpPr>
          <p:cNvPr id="245" name="Google Shape;245;p40"/>
          <p:cNvSpPr txBox="1"/>
          <p:nvPr/>
        </p:nvSpPr>
        <p:spPr>
          <a:xfrm>
            <a:off x="1449600" y="1657475"/>
            <a:ext cx="3242400" cy="8619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solidFill>
                  <a:schemeClr val="accent4"/>
                </a:solidFill>
              </a:rPr>
              <a:t>SELECT</a:t>
            </a:r>
            <a:r>
              <a:rPr lang="es" sz="1100">
                <a:solidFill>
                  <a:schemeClr val="lt1"/>
                </a:solidFill>
              </a:rPr>
              <a:t> </a:t>
            </a:r>
            <a:r>
              <a:rPr lang="es" sz="1100" i="1">
                <a:solidFill>
                  <a:schemeClr val="lt1"/>
                </a:solidFill>
              </a:rPr>
              <a:t>column_name(s)</a:t>
            </a:r>
            <a:endParaRPr sz="1100" i="1">
              <a:solidFill>
                <a:schemeClr val="lt1"/>
              </a:solidFill>
            </a:endParaRPr>
          </a:p>
          <a:p>
            <a:pPr marL="0" lvl="0" indent="0" algn="l" rtl="0">
              <a:spcBef>
                <a:spcPts val="0"/>
              </a:spcBef>
              <a:spcAft>
                <a:spcPts val="0"/>
              </a:spcAft>
              <a:buNone/>
            </a:pPr>
            <a:r>
              <a:rPr lang="es" sz="1100">
                <a:solidFill>
                  <a:schemeClr val="accent4"/>
                </a:solidFill>
              </a:rPr>
              <a:t>FROM </a:t>
            </a:r>
            <a:r>
              <a:rPr lang="es" sz="1100" i="1">
                <a:solidFill>
                  <a:schemeClr val="lt1"/>
                </a:solidFill>
              </a:rPr>
              <a:t>table_name</a:t>
            </a:r>
            <a:endParaRPr sz="1100" i="1">
              <a:solidFill>
                <a:schemeClr val="lt1"/>
              </a:solidFill>
            </a:endParaRPr>
          </a:p>
          <a:p>
            <a:pPr marL="0" lvl="0" indent="0" algn="l" rtl="0">
              <a:spcBef>
                <a:spcPts val="0"/>
              </a:spcBef>
              <a:spcAft>
                <a:spcPts val="0"/>
              </a:spcAft>
              <a:buNone/>
            </a:pPr>
            <a:r>
              <a:rPr lang="es" sz="1100">
                <a:solidFill>
                  <a:schemeClr val="accent4"/>
                </a:solidFill>
              </a:rPr>
              <a:t>WHERE</a:t>
            </a:r>
            <a:r>
              <a:rPr lang="es" sz="1100">
                <a:solidFill>
                  <a:schemeClr val="lt1"/>
                </a:solidFill>
              </a:rPr>
              <a:t> </a:t>
            </a:r>
            <a:r>
              <a:rPr lang="es" sz="1100" i="1">
                <a:solidFill>
                  <a:schemeClr val="lt1"/>
                </a:solidFill>
              </a:rPr>
              <a:t>condition</a:t>
            </a:r>
            <a:endParaRPr sz="1100" i="1">
              <a:solidFill>
                <a:schemeClr val="lt1"/>
              </a:solidFill>
            </a:endParaRPr>
          </a:p>
          <a:p>
            <a:pPr marL="0" lvl="0" indent="0" algn="l" rtl="0">
              <a:spcBef>
                <a:spcPts val="0"/>
              </a:spcBef>
              <a:spcAft>
                <a:spcPts val="0"/>
              </a:spcAft>
              <a:buNone/>
            </a:pPr>
            <a:r>
              <a:rPr lang="es" sz="1100">
                <a:solidFill>
                  <a:schemeClr val="accent4"/>
                </a:solidFill>
              </a:rPr>
              <a:t>LIMIT </a:t>
            </a:r>
            <a:r>
              <a:rPr lang="es" sz="1100" i="1">
                <a:solidFill>
                  <a:schemeClr val="lt1"/>
                </a:solidFill>
              </a:rPr>
              <a:t>number</a:t>
            </a:r>
            <a:r>
              <a:rPr lang="es" sz="1100">
                <a:solidFill>
                  <a:schemeClr val="lt1"/>
                </a:solidFill>
              </a:rPr>
              <a:t>; </a:t>
            </a:r>
            <a:endParaRPr sz="1000">
              <a:solidFill>
                <a:schemeClr val="lt1"/>
              </a:solidFill>
            </a:endParaRPr>
          </a:p>
        </p:txBody>
      </p:sp>
      <p:sp>
        <p:nvSpPr>
          <p:cNvPr id="246" name="Google Shape;246;p40"/>
          <p:cNvSpPr txBox="1"/>
          <p:nvPr/>
        </p:nvSpPr>
        <p:spPr>
          <a:xfrm>
            <a:off x="1511106" y="354019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247" name="Google Shape;247;p40"/>
          <p:cNvSpPr txBox="1"/>
          <p:nvPr/>
        </p:nvSpPr>
        <p:spPr>
          <a:xfrm>
            <a:off x="1449606" y="3896871"/>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TOP 50 PERCENT * FROM</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latin typeface="DM Sans"/>
              <a:ea typeface="DM Sans"/>
              <a:cs typeface="DM Sans"/>
              <a:sym typeface="DM Sans"/>
            </a:endParaRPr>
          </a:p>
        </p:txBody>
      </p:sp>
      <p:sp>
        <p:nvSpPr>
          <p:cNvPr id="248" name="Google Shape;248;p40"/>
          <p:cNvSpPr txBox="1"/>
          <p:nvPr/>
        </p:nvSpPr>
        <p:spPr>
          <a:xfrm>
            <a:off x="4941125" y="2968125"/>
            <a:ext cx="27753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TOP 3 * 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i="0" u="none" strike="noStrike" cap="none">
                <a:solidFill>
                  <a:srgbClr val="000000"/>
                </a:solidFill>
                <a:latin typeface="DM Sans"/>
                <a:ea typeface="DM Sans"/>
                <a:cs typeface="DM Sans"/>
                <a:sym typeface="DM Sans"/>
              </a:rPr>
              <a:t> </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a:t>
            </a:r>
            <a:r>
              <a:rPr lang="es" sz="1100">
                <a:solidFill>
                  <a:schemeClr val="dk1"/>
                </a:solidFill>
                <a:latin typeface="DM Sans"/>
                <a:ea typeface="DM Sans"/>
                <a:cs typeface="DM Sans"/>
                <a:sym typeface="DM Sans"/>
              </a:rPr>
              <a:t>=</a:t>
            </a:r>
            <a:r>
              <a:rPr lang="es" sz="1100">
                <a:latin typeface="DM Sans"/>
                <a:ea typeface="DM Sans"/>
                <a:cs typeface="DM Sans"/>
                <a:sym typeface="DM Sans"/>
              </a:rPr>
              <a:t> ‘</a:t>
            </a:r>
            <a:r>
              <a:rPr lang="es" sz="1100">
                <a:solidFill>
                  <a:srgbClr val="00B050"/>
                </a:solidFill>
                <a:latin typeface="DM Sans"/>
                <a:ea typeface="DM Sans"/>
                <a:cs typeface="DM Sans"/>
                <a:sym typeface="DM Sans"/>
              </a:rPr>
              <a:t>Germany’</a:t>
            </a:r>
            <a:endParaRPr sz="1100">
              <a:latin typeface="DM Sans"/>
              <a:ea typeface="DM Sans"/>
              <a:cs typeface="DM Sans"/>
              <a:sym typeface="DM Sans"/>
            </a:endParaRPr>
          </a:p>
        </p:txBody>
      </p:sp>
      <p:sp>
        <p:nvSpPr>
          <p:cNvPr id="249" name="Google Shape;249;p40"/>
          <p:cNvSpPr txBox="1"/>
          <p:nvPr/>
        </p:nvSpPr>
        <p:spPr>
          <a:xfrm>
            <a:off x="5288705" y="354018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4</a:t>
            </a:r>
            <a:endParaRPr sz="1350" b="1">
              <a:solidFill>
                <a:srgbClr val="000000"/>
              </a:solidFill>
              <a:latin typeface="DM Sans"/>
              <a:ea typeface="DM Sans"/>
              <a:cs typeface="DM Sans"/>
              <a:sym typeface="DM Sans"/>
            </a:endParaRPr>
          </a:p>
        </p:txBody>
      </p:sp>
      <p:sp>
        <p:nvSpPr>
          <p:cNvPr id="250" name="Google Shape;250;p40"/>
          <p:cNvSpPr txBox="1"/>
          <p:nvPr/>
        </p:nvSpPr>
        <p:spPr>
          <a:xfrm>
            <a:off x="5004300" y="3896875"/>
            <a:ext cx="27753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 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i="0" u="none" strike="noStrike" cap="none">
                <a:solidFill>
                  <a:srgbClr val="000000"/>
                </a:solidFill>
                <a:latin typeface="DM Sans"/>
                <a:ea typeface="DM Sans"/>
                <a:cs typeface="DM Sans"/>
                <a:sym typeface="DM Sans"/>
              </a:rPr>
              <a:t> </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a:t>
            </a:r>
            <a:r>
              <a:rPr lang="es" sz="1100">
                <a:solidFill>
                  <a:srgbClr val="0070C0"/>
                </a:solidFill>
                <a:latin typeface="DM Sans"/>
                <a:ea typeface="DM Sans"/>
                <a:cs typeface="DM Sans"/>
                <a:sym typeface="DM Sans"/>
              </a:rPr>
              <a:t>‘</a:t>
            </a:r>
            <a:r>
              <a:rPr lang="es" sz="1100">
                <a:solidFill>
                  <a:srgbClr val="00B050"/>
                </a:solidFill>
                <a:latin typeface="DM Sans"/>
                <a:ea typeface="DM Sans"/>
                <a:cs typeface="DM Sans"/>
                <a:sym typeface="DM Sans"/>
              </a:rPr>
              <a:t>Germany’</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LIMIT 3 </a:t>
            </a:r>
            <a:endParaRPr sz="1100">
              <a:latin typeface="DM Sans"/>
              <a:ea typeface="DM Sans"/>
              <a:cs typeface="DM Sans"/>
              <a:sym typeface="DM Sans"/>
            </a:endParaRPr>
          </a:p>
        </p:txBody>
      </p:sp>
      <p:grpSp>
        <p:nvGrpSpPr>
          <p:cNvPr id="251" name="Google Shape;251;p40"/>
          <p:cNvGrpSpPr/>
          <p:nvPr/>
        </p:nvGrpSpPr>
        <p:grpSpPr>
          <a:xfrm>
            <a:off x="838644" y="433776"/>
            <a:ext cx="449030" cy="500088"/>
            <a:chOff x="473351" y="619523"/>
            <a:chExt cx="738900" cy="738900"/>
          </a:xfrm>
        </p:grpSpPr>
        <p:sp>
          <p:nvSpPr>
            <p:cNvPr id="252" name="Google Shape;252;p40"/>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3" name="Google Shape;253;p40"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254" name="Google Shape;254;p40"/>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LIKE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LIKE</a:t>
            </a:r>
            <a:endParaRPr sz="4000" b="1" i="0" u="none" strike="noStrike" cap="none">
              <a:solidFill>
                <a:schemeClr val="dk1"/>
              </a:solidFill>
              <a:latin typeface="DM Sans"/>
              <a:ea typeface="DM Sans"/>
              <a:cs typeface="DM Sans"/>
              <a:sym typeface="DM Sans"/>
            </a:endParaRPr>
          </a:p>
        </p:txBody>
      </p:sp>
      <p:sp>
        <p:nvSpPr>
          <p:cNvPr id="265" name="Google Shape;265;p4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6" name="Google Shape;266;p4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7" name="Google Shape;267;p42"/>
          <p:cNvSpPr txBox="1"/>
          <p:nvPr/>
        </p:nvSpPr>
        <p:spPr>
          <a:xfrm>
            <a:off x="553625" y="1342450"/>
            <a:ext cx="4763700" cy="2065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operador LIKE se usa en una cláusula WHERE para buscar un patrón específico en una columna.</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Existen dos formas comunes de usarlo:</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signo de porcentaje (%) representa cero, uno o varios caracteres</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signo de subrayado (_) representa un solo carácter</a:t>
            </a:r>
            <a:endParaRPr sz="1350">
              <a:solidFill>
                <a:schemeClr val="dk1"/>
              </a:solidFill>
              <a:latin typeface="DM Sans"/>
              <a:ea typeface="DM Sans"/>
              <a:cs typeface="DM Sans"/>
              <a:sym typeface="DM Sans"/>
            </a:endParaRPr>
          </a:p>
        </p:txBody>
      </p:sp>
      <p:pic>
        <p:nvPicPr>
          <p:cNvPr id="268" name="Google Shape;268;p42"/>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269" name="Google Shape;269;p42"/>
          <p:cNvPicPr preferRelativeResize="0"/>
          <p:nvPr/>
        </p:nvPicPr>
        <p:blipFill>
          <a:blip r:embed="rId4">
            <a:alphaModFix/>
          </a:blip>
          <a:stretch>
            <a:fillRect/>
          </a:stretch>
        </p:blipFill>
        <p:spPr>
          <a:xfrm>
            <a:off x="5662475" y="1566225"/>
            <a:ext cx="2438400" cy="243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p:nvPr/>
        </p:nvSpPr>
        <p:spPr>
          <a:xfrm>
            <a:off x="568650" y="8996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LIKE ejemplos</a:t>
            </a:r>
            <a:endParaRPr sz="4000" b="1" i="0" u="none" strike="noStrike" cap="none">
              <a:solidFill>
                <a:schemeClr val="dk1"/>
              </a:solidFill>
              <a:latin typeface="DM Sans"/>
              <a:ea typeface="DM Sans"/>
              <a:cs typeface="DM Sans"/>
              <a:sym typeface="DM Sans"/>
            </a:endParaRPr>
          </a:p>
        </p:txBody>
      </p:sp>
      <p:sp>
        <p:nvSpPr>
          <p:cNvPr id="275" name="Google Shape;275;p43"/>
          <p:cNvSpPr txBox="1"/>
          <p:nvPr/>
        </p:nvSpPr>
        <p:spPr>
          <a:xfrm>
            <a:off x="1635225" y="2893075"/>
            <a:ext cx="26811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chemeClr val="dk1"/>
                </a:solidFill>
                <a:latin typeface="DM Sans"/>
                <a:ea typeface="DM Sans"/>
                <a:cs typeface="DM Sans"/>
                <a:sym typeface="DM Sans"/>
              </a:rPr>
              <a:t>CustomerName </a:t>
            </a:r>
            <a:r>
              <a:rPr lang="es" sz="1100" dirty="0">
                <a:solidFill>
                  <a:srgbClr val="0070C0"/>
                </a:solidFill>
                <a:latin typeface="DM Sans"/>
                <a:ea typeface="DM Sans"/>
                <a:cs typeface="DM Sans"/>
                <a:sym typeface="DM Sans"/>
              </a:rPr>
              <a:t>LIKE ‘</a:t>
            </a:r>
            <a:r>
              <a:rPr lang="es" sz="1100" dirty="0">
                <a:solidFill>
                  <a:srgbClr val="00B050"/>
                </a:solidFill>
                <a:latin typeface="DM Sans"/>
                <a:ea typeface="DM Sans"/>
                <a:cs typeface="DM Sans"/>
                <a:sym typeface="DM Sans"/>
              </a:rPr>
              <a:t>a%’</a:t>
            </a:r>
            <a:r>
              <a:rPr lang="es" sz="1100" dirty="0">
                <a:solidFill>
                  <a:srgbClr val="000000"/>
                </a:solidFill>
                <a:latin typeface="DM Sans"/>
                <a:ea typeface="DM Sans"/>
                <a:cs typeface="DM Sans"/>
                <a:sym typeface="DM Sans"/>
              </a:rPr>
              <a:t>;</a:t>
            </a:r>
            <a:endParaRPr sz="1100" dirty="0">
              <a:latin typeface="DM Sans"/>
              <a:ea typeface="DM Sans"/>
              <a:cs typeface="DM Sans"/>
              <a:sym typeface="DM Sans"/>
            </a:endParaRPr>
          </a:p>
        </p:txBody>
      </p:sp>
      <p:sp>
        <p:nvSpPr>
          <p:cNvPr id="276" name="Google Shape;276;p43"/>
          <p:cNvSpPr txBox="1"/>
          <p:nvPr/>
        </p:nvSpPr>
        <p:spPr>
          <a:xfrm>
            <a:off x="5618432" y="179110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277" name="Google Shape;277;p43"/>
          <p:cNvSpPr txBox="1"/>
          <p:nvPr/>
        </p:nvSpPr>
        <p:spPr>
          <a:xfrm>
            <a:off x="1814181" y="257239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278" name="Google Shape;278;p43"/>
          <p:cNvSpPr txBox="1"/>
          <p:nvPr/>
        </p:nvSpPr>
        <p:spPr>
          <a:xfrm>
            <a:off x="5474330" y="257236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3</a:t>
            </a:r>
            <a:endParaRPr sz="1350" b="1">
              <a:solidFill>
                <a:srgbClr val="000000"/>
              </a:solidFill>
              <a:latin typeface="DM Sans"/>
              <a:ea typeface="DM Sans"/>
              <a:cs typeface="DM Sans"/>
              <a:sym typeface="DM Sans"/>
            </a:endParaRPr>
          </a:p>
        </p:txBody>
      </p:sp>
      <p:pic>
        <p:nvPicPr>
          <p:cNvPr id="279" name="Google Shape;279;p43"/>
          <p:cNvPicPr preferRelativeResize="0"/>
          <p:nvPr/>
        </p:nvPicPr>
        <p:blipFill>
          <a:blip r:embed="rId3">
            <a:alphaModFix/>
          </a:blip>
          <a:stretch>
            <a:fillRect/>
          </a:stretch>
        </p:blipFill>
        <p:spPr>
          <a:xfrm>
            <a:off x="5043175" y="1702025"/>
            <a:ext cx="540425" cy="493729"/>
          </a:xfrm>
          <a:prstGeom prst="rect">
            <a:avLst/>
          </a:prstGeom>
          <a:noFill/>
          <a:ln>
            <a:noFill/>
          </a:ln>
        </p:spPr>
      </p:pic>
      <p:sp>
        <p:nvSpPr>
          <p:cNvPr id="280" name="Google Shape;280;p43"/>
          <p:cNvSpPr txBox="1"/>
          <p:nvPr/>
        </p:nvSpPr>
        <p:spPr>
          <a:xfrm>
            <a:off x="1178775" y="1674513"/>
            <a:ext cx="3242400" cy="8619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solidFill>
                  <a:schemeClr val="accent4"/>
                </a:solidFill>
              </a:rPr>
              <a:t>SELECT</a:t>
            </a:r>
            <a:r>
              <a:rPr lang="es" sz="1100">
                <a:solidFill>
                  <a:schemeClr val="lt1"/>
                </a:solidFill>
              </a:rPr>
              <a:t> </a:t>
            </a:r>
            <a:r>
              <a:rPr lang="es" sz="1100" i="1">
                <a:solidFill>
                  <a:schemeClr val="lt1"/>
                </a:solidFill>
              </a:rPr>
              <a:t>column1, column2,...</a:t>
            </a:r>
            <a:endParaRPr sz="1100" i="1">
              <a:solidFill>
                <a:schemeClr val="lt1"/>
              </a:solidFill>
            </a:endParaRPr>
          </a:p>
          <a:p>
            <a:pPr marL="0" lvl="0" indent="0" algn="l" rtl="0">
              <a:spcBef>
                <a:spcPts val="0"/>
              </a:spcBef>
              <a:spcAft>
                <a:spcPts val="0"/>
              </a:spcAft>
              <a:buNone/>
            </a:pPr>
            <a:r>
              <a:rPr lang="es" sz="1100">
                <a:solidFill>
                  <a:schemeClr val="accent4"/>
                </a:solidFill>
              </a:rPr>
              <a:t>FROM </a:t>
            </a:r>
            <a:r>
              <a:rPr lang="es" sz="1100" i="1">
                <a:solidFill>
                  <a:schemeClr val="lt1"/>
                </a:solidFill>
              </a:rPr>
              <a:t>table_name</a:t>
            </a:r>
            <a:endParaRPr sz="1100" i="1">
              <a:solidFill>
                <a:schemeClr val="lt1"/>
              </a:solidFill>
            </a:endParaRPr>
          </a:p>
          <a:p>
            <a:pPr marL="0" lvl="0" indent="0" algn="l" rtl="0">
              <a:spcBef>
                <a:spcPts val="0"/>
              </a:spcBef>
              <a:spcAft>
                <a:spcPts val="0"/>
              </a:spcAft>
              <a:buNone/>
            </a:pPr>
            <a:r>
              <a:rPr lang="es" sz="1100">
                <a:solidFill>
                  <a:schemeClr val="accent4"/>
                </a:solidFill>
              </a:rPr>
              <a:t>WHERE</a:t>
            </a:r>
            <a:r>
              <a:rPr lang="es" sz="1100">
                <a:solidFill>
                  <a:schemeClr val="lt1"/>
                </a:solidFill>
              </a:rPr>
              <a:t> </a:t>
            </a:r>
            <a:r>
              <a:rPr lang="es" sz="1100" i="1">
                <a:solidFill>
                  <a:schemeClr val="lt1"/>
                </a:solidFill>
              </a:rPr>
              <a:t>columnN</a:t>
            </a:r>
            <a:endParaRPr sz="1100" i="1">
              <a:solidFill>
                <a:schemeClr val="lt1"/>
              </a:solidFill>
            </a:endParaRPr>
          </a:p>
          <a:p>
            <a:pPr marL="0" lvl="0" indent="0" algn="l" rtl="0">
              <a:spcBef>
                <a:spcPts val="0"/>
              </a:spcBef>
              <a:spcAft>
                <a:spcPts val="0"/>
              </a:spcAft>
              <a:buNone/>
            </a:pPr>
            <a:r>
              <a:rPr lang="es" sz="1100">
                <a:solidFill>
                  <a:schemeClr val="accent4"/>
                </a:solidFill>
              </a:rPr>
              <a:t>LIKE </a:t>
            </a:r>
            <a:r>
              <a:rPr lang="es" sz="1100" i="1">
                <a:solidFill>
                  <a:schemeClr val="lt1"/>
                </a:solidFill>
              </a:rPr>
              <a:t>pattern</a:t>
            </a:r>
            <a:r>
              <a:rPr lang="es" sz="1100">
                <a:solidFill>
                  <a:schemeClr val="lt1"/>
                </a:solidFill>
              </a:rPr>
              <a:t>; </a:t>
            </a:r>
            <a:endParaRPr sz="1000">
              <a:solidFill>
                <a:schemeClr val="lt1"/>
              </a:solidFill>
            </a:endParaRPr>
          </a:p>
        </p:txBody>
      </p:sp>
      <p:sp>
        <p:nvSpPr>
          <p:cNvPr id="281" name="Google Shape;281;p43"/>
          <p:cNvSpPr txBox="1"/>
          <p:nvPr/>
        </p:nvSpPr>
        <p:spPr>
          <a:xfrm>
            <a:off x="1696731" y="342914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282" name="Google Shape;282;p43"/>
          <p:cNvSpPr txBox="1"/>
          <p:nvPr/>
        </p:nvSpPr>
        <p:spPr>
          <a:xfrm>
            <a:off x="1635225" y="3785825"/>
            <a:ext cx="26811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 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CustomerName </a:t>
            </a:r>
            <a:r>
              <a:rPr lang="es" sz="1100">
                <a:solidFill>
                  <a:srgbClr val="0070C0"/>
                </a:solidFill>
                <a:latin typeface="DM Sans"/>
                <a:ea typeface="DM Sans"/>
                <a:cs typeface="DM Sans"/>
                <a:sym typeface="DM Sans"/>
              </a:rPr>
              <a:t>LIKE ‘</a:t>
            </a:r>
            <a:r>
              <a:rPr lang="es" sz="1100">
                <a:solidFill>
                  <a:srgbClr val="00B050"/>
                </a:solidFill>
                <a:latin typeface="DM Sans"/>
                <a:ea typeface="DM Sans"/>
                <a:cs typeface="DM Sans"/>
                <a:sym typeface="DM Sans"/>
              </a:rPr>
              <a:t>%e’</a:t>
            </a:r>
            <a:r>
              <a:rPr lang="es" sz="1100">
                <a:solidFill>
                  <a:schemeClr val="dk1"/>
                </a:solidFill>
                <a:latin typeface="DM Sans"/>
                <a:ea typeface="DM Sans"/>
                <a:cs typeface="DM Sans"/>
                <a:sym typeface="DM Sans"/>
              </a:rPr>
              <a:t>;</a:t>
            </a:r>
            <a:endParaRPr sz="1100">
              <a:solidFill>
                <a:schemeClr val="dk1"/>
              </a:solidFill>
              <a:latin typeface="DM Sans"/>
              <a:ea typeface="DM Sans"/>
              <a:cs typeface="DM Sans"/>
              <a:sym typeface="DM Sans"/>
            </a:endParaRPr>
          </a:p>
          <a:p>
            <a:pPr marL="0" marR="0" lvl="0" indent="0" algn="l" rtl="0">
              <a:spcBef>
                <a:spcPts val="0"/>
              </a:spcBef>
              <a:spcAft>
                <a:spcPts val="0"/>
              </a:spcAft>
              <a:buNone/>
            </a:pPr>
            <a:endParaRPr sz="1100">
              <a:solidFill>
                <a:srgbClr val="0070C0"/>
              </a:solidFill>
              <a:latin typeface="DM Sans"/>
              <a:ea typeface="DM Sans"/>
              <a:cs typeface="DM Sans"/>
              <a:sym typeface="DM Sans"/>
            </a:endParaRPr>
          </a:p>
        </p:txBody>
      </p:sp>
      <p:sp>
        <p:nvSpPr>
          <p:cNvPr id="283" name="Google Shape;283;p43"/>
          <p:cNvSpPr txBox="1"/>
          <p:nvPr/>
        </p:nvSpPr>
        <p:spPr>
          <a:xfrm>
            <a:off x="5126750" y="2857075"/>
            <a:ext cx="2775300" cy="5772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 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CustomerName </a:t>
            </a:r>
            <a:r>
              <a:rPr lang="es" sz="1100">
                <a:solidFill>
                  <a:srgbClr val="0070C0"/>
                </a:solidFill>
                <a:latin typeface="DM Sans"/>
                <a:ea typeface="DM Sans"/>
                <a:cs typeface="DM Sans"/>
                <a:sym typeface="DM Sans"/>
              </a:rPr>
              <a:t>LIKE ‘</a:t>
            </a:r>
            <a:r>
              <a:rPr lang="es" sz="1100">
                <a:solidFill>
                  <a:srgbClr val="00B050"/>
                </a:solidFill>
                <a:latin typeface="DM Sans"/>
                <a:ea typeface="DM Sans"/>
                <a:cs typeface="DM Sans"/>
                <a:sym typeface="DM Sans"/>
              </a:rPr>
              <a:t>%or%’</a:t>
            </a:r>
            <a:r>
              <a:rPr lang="es" sz="1100">
                <a:solidFill>
                  <a:schemeClr val="dk1"/>
                </a:solidFill>
                <a:latin typeface="DM Sans"/>
                <a:ea typeface="DM Sans"/>
                <a:cs typeface="DM Sans"/>
                <a:sym typeface="DM Sans"/>
              </a:rPr>
              <a:t>;</a:t>
            </a:r>
            <a:endParaRPr sz="1100">
              <a:solidFill>
                <a:schemeClr val="dk1"/>
              </a:solidFill>
              <a:latin typeface="DM Sans"/>
              <a:ea typeface="DM Sans"/>
              <a:cs typeface="DM Sans"/>
              <a:sym typeface="DM Sans"/>
            </a:endParaRPr>
          </a:p>
          <a:p>
            <a:pPr marL="0" marR="0" lvl="0" indent="0" algn="l" rtl="0">
              <a:spcBef>
                <a:spcPts val="0"/>
              </a:spcBef>
              <a:spcAft>
                <a:spcPts val="0"/>
              </a:spcAft>
              <a:buNone/>
            </a:pPr>
            <a:endParaRPr sz="1100">
              <a:solidFill>
                <a:srgbClr val="0070C0"/>
              </a:solidFill>
              <a:latin typeface="DM Sans"/>
              <a:ea typeface="DM Sans"/>
              <a:cs typeface="DM Sans"/>
              <a:sym typeface="DM Sans"/>
            </a:endParaRPr>
          </a:p>
        </p:txBody>
      </p:sp>
      <p:sp>
        <p:nvSpPr>
          <p:cNvPr id="284" name="Google Shape;284;p43"/>
          <p:cNvSpPr txBox="1"/>
          <p:nvPr/>
        </p:nvSpPr>
        <p:spPr>
          <a:xfrm>
            <a:off x="5474330" y="342913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4</a:t>
            </a:r>
            <a:endParaRPr sz="1350" b="1">
              <a:solidFill>
                <a:srgbClr val="000000"/>
              </a:solidFill>
              <a:latin typeface="DM Sans"/>
              <a:ea typeface="DM Sans"/>
              <a:cs typeface="DM Sans"/>
              <a:sym typeface="DM Sans"/>
            </a:endParaRPr>
          </a:p>
        </p:txBody>
      </p:sp>
      <p:sp>
        <p:nvSpPr>
          <p:cNvPr id="285" name="Google Shape;285;p43"/>
          <p:cNvSpPr txBox="1"/>
          <p:nvPr/>
        </p:nvSpPr>
        <p:spPr>
          <a:xfrm>
            <a:off x="5189925" y="3785825"/>
            <a:ext cx="2775300" cy="5772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s" sz="1100" dirty="0">
                <a:solidFill>
                  <a:srgbClr val="0070C0"/>
                </a:solidFill>
                <a:latin typeface="DM Sans"/>
                <a:ea typeface="DM Sans"/>
                <a:cs typeface="DM Sans"/>
                <a:sym typeface="DM Sans"/>
              </a:rPr>
              <a:t>SELECT  * FROM </a:t>
            </a:r>
            <a:r>
              <a:rPr lang="es" sz="1100" dirty="0">
                <a:solidFill>
                  <a:schemeClr val="dk1"/>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r>
              <a:rPr lang="es" sz="1100" dirty="0">
                <a:solidFill>
                  <a:schemeClr val="dk1"/>
                </a:solidFill>
                <a:latin typeface="DM Sans"/>
                <a:ea typeface="DM Sans"/>
                <a:cs typeface="DM Sans"/>
                <a:sym typeface="DM Sans"/>
              </a:rPr>
              <a:t> </a:t>
            </a:r>
            <a:endParaRPr sz="1100" dirty="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dirty="0">
                <a:solidFill>
                  <a:srgbClr val="0070C0"/>
                </a:solidFill>
                <a:latin typeface="DM Sans"/>
                <a:ea typeface="DM Sans"/>
                <a:cs typeface="DM Sans"/>
                <a:sym typeface="DM Sans"/>
              </a:rPr>
              <a:t>WHERE </a:t>
            </a:r>
            <a:r>
              <a:rPr lang="es" sz="1100" dirty="0">
                <a:solidFill>
                  <a:schemeClr val="dk1"/>
                </a:solidFill>
                <a:latin typeface="DM Sans"/>
                <a:ea typeface="DM Sans"/>
                <a:cs typeface="DM Sans"/>
                <a:sym typeface="DM Sans"/>
              </a:rPr>
              <a:t>CustomerName </a:t>
            </a:r>
            <a:r>
              <a:rPr lang="es" sz="1100" dirty="0">
                <a:solidFill>
                  <a:srgbClr val="0070C0"/>
                </a:solidFill>
                <a:latin typeface="DM Sans"/>
                <a:ea typeface="DM Sans"/>
                <a:cs typeface="DM Sans"/>
                <a:sym typeface="DM Sans"/>
              </a:rPr>
              <a:t>LIKE ‘</a:t>
            </a:r>
            <a:r>
              <a:rPr lang="es" sz="1100" dirty="0">
                <a:solidFill>
                  <a:srgbClr val="00B050"/>
                </a:solidFill>
                <a:latin typeface="DM Sans"/>
                <a:ea typeface="DM Sans"/>
                <a:cs typeface="DM Sans"/>
                <a:sym typeface="DM Sans"/>
              </a:rPr>
              <a:t>_r%’</a:t>
            </a:r>
            <a:r>
              <a:rPr lang="es" sz="1100" dirty="0">
                <a:solidFill>
                  <a:schemeClr val="dk1"/>
                </a:solidFill>
                <a:latin typeface="DM Sans"/>
                <a:ea typeface="DM Sans"/>
                <a:cs typeface="DM Sans"/>
                <a:sym typeface="DM Sans"/>
              </a:rPr>
              <a:t>;</a:t>
            </a:r>
            <a:endParaRPr sz="1100" dirty="0">
              <a:solidFill>
                <a:schemeClr val="dk1"/>
              </a:solidFill>
              <a:latin typeface="DM Sans"/>
              <a:ea typeface="DM Sans"/>
              <a:cs typeface="DM Sans"/>
              <a:sym typeface="DM Sans"/>
            </a:endParaRPr>
          </a:p>
          <a:p>
            <a:pPr marL="0" marR="0" lvl="0" indent="0" algn="l" rtl="0">
              <a:spcBef>
                <a:spcPts val="0"/>
              </a:spcBef>
              <a:spcAft>
                <a:spcPts val="0"/>
              </a:spcAft>
              <a:buNone/>
            </a:pPr>
            <a:endParaRPr sz="1100" dirty="0">
              <a:solidFill>
                <a:srgbClr val="0070C0"/>
              </a:solidFill>
              <a:latin typeface="DM Sans"/>
              <a:ea typeface="DM Sans"/>
              <a:cs typeface="DM Sans"/>
              <a:sym typeface="DM Sans"/>
            </a:endParaRPr>
          </a:p>
        </p:txBody>
      </p:sp>
      <p:grpSp>
        <p:nvGrpSpPr>
          <p:cNvPr id="286" name="Google Shape;286;p43"/>
          <p:cNvGrpSpPr/>
          <p:nvPr/>
        </p:nvGrpSpPr>
        <p:grpSpPr>
          <a:xfrm>
            <a:off x="838644" y="433776"/>
            <a:ext cx="449030" cy="500088"/>
            <a:chOff x="473351" y="619523"/>
            <a:chExt cx="738900" cy="738900"/>
          </a:xfrm>
        </p:grpSpPr>
        <p:sp>
          <p:nvSpPr>
            <p:cNvPr id="287" name="Google Shape;287;p4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8" name="Google Shape;288;p4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289" name="Google Shape;289;p43"/>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ALIASES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7"/>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87" name="Google Shape;87;p27"/>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88" name="Google Shape;88;p27"/>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 </a:t>
            </a:r>
            <a:r>
              <a:rPr lang="es" sz="1350">
                <a:solidFill>
                  <a:schemeClr val="dk1"/>
                </a:solidFill>
                <a:latin typeface="DM Sans"/>
                <a:ea typeface="DM Sans"/>
                <a:cs typeface="DM Sans"/>
                <a:sym typeface="DM Sans"/>
              </a:rPr>
              <a:t>las sentencias para la gestión de transacciones (TCL)</a:t>
            </a:r>
            <a:endParaRPr sz="1350" b="0" i="0" u="none" strike="noStrike" cap="none">
              <a:solidFill>
                <a:schemeClr val="dk1"/>
              </a:solidFill>
              <a:latin typeface="DM Sans"/>
              <a:ea typeface="DM Sans"/>
              <a:cs typeface="DM Sans"/>
              <a:sym typeface="DM Sans"/>
            </a:endParaRPr>
          </a:p>
        </p:txBody>
      </p:sp>
      <p:pic>
        <p:nvPicPr>
          <p:cNvPr id="89" name="Google Shape;89;p27"/>
          <p:cNvPicPr preferRelativeResize="0"/>
          <p:nvPr/>
        </p:nvPicPr>
        <p:blipFill rotWithShape="1">
          <a:blip r:embed="rId3">
            <a:alphaModFix/>
          </a:blip>
          <a:srcRect/>
          <a:stretch/>
        </p:blipFill>
        <p:spPr>
          <a:xfrm>
            <a:off x="2172738" y="2277638"/>
            <a:ext cx="196975" cy="196975"/>
          </a:xfrm>
          <a:prstGeom prst="rect">
            <a:avLst/>
          </a:prstGeom>
          <a:noFill/>
          <a:ln>
            <a:noFill/>
          </a:ln>
        </p:spPr>
      </p:pic>
      <p:sp>
        <p:nvSpPr>
          <p:cNvPr id="90" name="Google Shape;90;p27"/>
          <p:cNvSpPr txBox="1"/>
          <p:nvPr/>
        </p:nvSpPr>
        <p:spPr>
          <a:xfrm>
            <a:off x="2690561" y="2179926"/>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 </a:t>
            </a:r>
            <a:r>
              <a:rPr lang="es" sz="1350">
                <a:solidFill>
                  <a:schemeClr val="dk1"/>
                </a:solidFill>
                <a:latin typeface="DM Sans"/>
                <a:ea typeface="DM Sans"/>
                <a:cs typeface="DM Sans"/>
                <a:sym typeface="DM Sans"/>
              </a:rPr>
              <a:t>otros tipos de comandos y cómo utilizarlos</a:t>
            </a:r>
            <a:endParaRPr sz="1350" b="0" i="0" u="none" strike="noStrike" cap="none">
              <a:solidFill>
                <a:schemeClr val="dk1"/>
              </a:solidFill>
              <a:latin typeface="DM Sans"/>
              <a:ea typeface="DM Sans"/>
              <a:cs typeface="DM Sans"/>
              <a:sym typeface="DM Sans"/>
            </a:endParaRPr>
          </a:p>
        </p:txBody>
      </p:sp>
      <p:pic>
        <p:nvPicPr>
          <p:cNvPr id="91" name="Google Shape;91;p27"/>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92" name="Google Shape;92;p27"/>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Realizar </a:t>
            </a:r>
            <a:r>
              <a:rPr lang="es" sz="1350">
                <a:solidFill>
                  <a:schemeClr val="dk1"/>
                </a:solidFill>
                <a:latin typeface="DM Sans"/>
                <a:ea typeface="DM Sans"/>
                <a:cs typeface="DM Sans"/>
                <a:sym typeface="DM Sans"/>
              </a:rPr>
              <a:t>consultas más complejas: joins, agregaciones y agrupaciones</a:t>
            </a:r>
            <a:endParaRPr sz="1350" i="0" u="none" strike="noStrike" cap="none">
              <a:solidFill>
                <a:schemeClr val="dk1"/>
              </a:solidFill>
              <a:latin typeface="DM Sans"/>
              <a:ea typeface="DM Sans"/>
              <a:cs typeface="DM Sans"/>
              <a:sym typeface="DM Sans"/>
            </a:endParaRPr>
          </a:p>
        </p:txBody>
      </p:sp>
      <p:cxnSp>
        <p:nvCxnSpPr>
          <p:cNvPr id="93" name="Google Shape;93;p27"/>
          <p:cNvCxnSpPr>
            <a:stCxn id="87" idx="2"/>
            <a:endCxn id="89" idx="0"/>
          </p:cNvCxnSpPr>
          <p:nvPr/>
        </p:nvCxnSpPr>
        <p:spPr>
          <a:xfrm rot="-5400000" flipH="1">
            <a:off x="2003475" y="2009738"/>
            <a:ext cx="535500" cy="600"/>
          </a:xfrm>
          <a:prstGeom prst="bentConnector3">
            <a:avLst>
              <a:gd name="adj1" fmla="val 49986"/>
            </a:avLst>
          </a:prstGeom>
          <a:noFill/>
          <a:ln w="9525" cap="flat" cmpd="sng">
            <a:solidFill>
              <a:srgbClr val="EAFF6A"/>
            </a:solidFill>
            <a:prstDash val="solid"/>
            <a:round/>
            <a:headEnd type="none" w="sm" len="sm"/>
            <a:tailEnd type="none" w="sm" len="sm"/>
          </a:ln>
        </p:spPr>
      </p:cxnSp>
      <p:cxnSp>
        <p:nvCxnSpPr>
          <p:cNvPr id="94" name="Google Shape;94;p27"/>
          <p:cNvCxnSpPr>
            <a:stCxn id="89" idx="2"/>
            <a:endCxn id="91" idx="0"/>
          </p:cNvCxnSpPr>
          <p:nvPr/>
        </p:nvCxnSpPr>
        <p:spPr>
          <a:xfrm rot="5400000">
            <a:off x="2003325" y="2741913"/>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ALIASES</a:t>
            </a:r>
            <a:endParaRPr sz="4000" b="1" i="0" u="none" strike="noStrike" cap="none">
              <a:solidFill>
                <a:schemeClr val="dk1"/>
              </a:solidFill>
              <a:latin typeface="DM Sans"/>
              <a:ea typeface="DM Sans"/>
              <a:cs typeface="DM Sans"/>
              <a:sym typeface="DM Sans"/>
            </a:endParaRPr>
          </a:p>
        </p:txBody>
      </p:sp>
      <p:sp>
        <p:nvSpPr>
          <p:cNvPr id="300" name="Google Shape;300;p4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01" name="Google Shape;301;p4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02" name="Google Shape;302;p45"/>
          <p:cNvSpPr txBox="1"/>
          <p:nvPr/>
        </p:nvSpPr>
        <p:spPr>
          <a:xfrm>
            <a:off x="722700" y="1358425"/>
            <a:ext cx="4763700" cy="23043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Los alias de SQL se utilizan para dar a una tabla, o a una columna de una tabla, un nombre temporal.</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 utilizan a menudo para hacer que los nombres de las columnas sean más legibles.</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Un alias solo existe mientras dure esa consulta.</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 crea un alias con la palabra clave AS.</a:t>
            </a:r>
            <a:endParaRPr sz="1350">
              <a:solidFill>
                <a:schemeClr val="dk1"/>
              </a:solidFill>
              <a:latin typeface="DM Sans"/>
              <a:ea typeface="DM Sans"/>
              <a:cs typeface="DM Sans"/>
              <a:sym typeface="DM Sans"/>
            </a:endParaRPr>
          </a:p>
        </p:txBody>
      </p:sp>
      <p:pic>
        <p:nvPicPr>
          <p:cNvPr id="303" name="Google Shape;303;p45"/>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304" name="Google Shape;304;p45"/>
          <p:cNvPicPr preferRelativeResize="0"/>
          <p:nvPr/>
        </p:nvPicPr>
        <p:blipFill>
          <a:blip r:embed="rId4">
            <a:alphaModFix/>
          </a:blip>
          <a:stretch>
            <a:fillRect/>
          </a:stretch>
        </p:blipFill>
        <p:spPr>
          <a:xfrm>
            <a:off x="5720900" y="1566225"/>
            <a:ext cx="2438400" cy="243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p:nvPr/>
        </p:nvSpPr>
        <p:spPr>
          <a:xfrm>
            <a:off x="546225" y="7565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ALIASES ejemplos</a:t>
            </a:r>
            <a:endParaRPr sz="4000" b="1" i="0" u="none" strike="noStrike" cap="none">
              <a:solidFill>
                <a:schemeClr val="dk1"/>
              </a:solidFill>
              <a:latin typeface="DM Sans"/>
              <a:ea typeface="DM Sans"/>
              <a:cs typeface="DM Sans"/>
              <a:sym typeface="DM Sans"/>
            </a:endParaRPr>
          </a:p>
        </p:txBody>
      </p:sp>
      <p:sp>
        <p:nvSpPr>
          <p:cNvPr id="310" name="Google Shape;310;p46"/>
          <p:cNvSpPr txBox="1"/>
          <p:nvPr/>
        </p:nvSpPr>
        <p:spPr>
          <a:xfrm>
            <a:off x="1084475" y="2910850"/>
            <a:ext cx="26811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CustomerID </a:t>
            </a: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ID,</a:t>
            </a:r>
            <a:r>
              <a:rPr lang="es" sz="1100">
                <a:solidFill>
                  <a:srgbClr val="0070C0"/>
                </a:solidFill>
                <a:latin typeface="DM Sans"/>
                <a:ea typeface="DM Sans"/>
                <a:cs typeface="DM Sans"/>
                <a:sym typeface="DM Sans"/>
              </a:rPr>
              <a:t> </a:t>
            </a:r>
            <a:r>
              <a:rPr lang="es" sz="1100" i="0" u="none" strike="noStrike" cap="none">
                <a:solidFill>
                  <a:srgbClr val="000000"/>
                </a:solidFill>
                <a:latin typeface="DM Sans"/>
                <a:ea typeface="DM Sans"/>
                <a:cs typeface="DM Sans"/>
                <a:sym typeface="DM Sans"/>
              </a:rPr>
              <a:t> </a:t>
            </a:r>
            <a:r>
              <a:rPr lang="es" sz="1100">
                <a:solidFill>
                  <a:schemeClr val="dk1"/>
                </a:solidFill>
                <a:latin typeface="DM Sans"/>
                <a:ea typeface="DM Sans"/>
                <a:cs typeface="DM Sans"/>
                <a:sym typeface="DM Sans"/>
              </a:rPr>
              <a:t>CustomerName </a:t>
            </a: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Customer</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a:t>
            </a:r>
            <a:r>
              <a:rPr lang="es" sz="1100">
                <a:solidFill>
                  <a:srgbClr val="000000"/>
                </a:solidFill>
                <a:latin typeface="DM Sans"/>
                <a:ea typeface="DM Sans"/>
                <a:cs typeface="DM Sans"/>
                <a:sym typeface="DM Sans"/>
              </a:rPr>
              <a:t>;</a:t>
            </a:r>
            <a:endParaRPr sz="1100">
              <a:latin typeface="DM Sans"/>
              <a:ea typeface="DM Sans"/>
              <a:cs typeface="DM Sans"/>
              <a:sym typeface="DM Sans"/>
            </a:endParaRPr>
          </a:p>
        </p:txBody>
      </p:sp>
      <p:sp>
        <p:nvSpPr>
          <p:cNvPr id="311" name="Google Shape;311;p46"/>
          <p:cNvSpPr txBox="1"/>
          <p:nvPr/>
        </p:nvSpPr>
        <p:spPr>
          <a:xfrm>
            <a:off x="5677182" y="1769413"/>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312" name="Google Shape;312;p46"/>
          <p:cNvSpPr txBox="1"/>
          <p:nvPr/>
        </p:nvSpPr>
        <p:spPr>
          <a:xfrm>
            <a:off x="1263431" y="259016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313" name="Google Shape;313;p46"/>
          <p:cNvSpPr txBox="1"/>
          <p:nvPr/>
        </p:nvSpPr>
        <p:spPr>
          <a:xfrm>
            <a:off x="4923580" y="2475225"/>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3</a:t>
            </a:r>
            <a:endParaRPr sz="1350" b="1">
              <a:solidFill>
                <a:srgbClr val="000000"/>
              </a:solidFill>
              <a:latin typeface="DM Sans"/>
              <a:ea typeface="DM Sans"/>
              <a:cs typeface="DM Sans"/>
              <a:sym typeface="DM Sans"/>
            </a:endParaRPr>
          </a:p>
        </p:txBody>
      </p:sp>
      <p:pic>
        <p:nvPicPr>
          <p:cNvPr id="314" name="Google Shape;314;p46"/>
          <p:cNvPicPr preferRelativeResize="0"/>
          <p:nvPr/>
        </p:nvPicPr>
        <p:blipFill>
          <a:blip r:embed="rId3">
            <a:alphaModFix/>
          </a:blip>
          <a:stretch>
            <a:fillRect/>
          </a:stretch>
        </p:blipFill>
        <p:spPr>
          <a:xfrm>
            <a:off x="5101925" y="1680337"/>
            <a:ext cx="540425" cy="493729"/>
          </a:xfrm>
          <a:prstGeom prst="rect">
            <a:avLst/>
          </a:prstGeom>
          <a:noFill/>
          <a:ln>
            <a:noFill/>
          </a:ln>
        </p:spPr>
      </p:pic>
      <p:sp>
        <p:nvSpPr>
          <p:cNvPr id="315" name="Google Shape;315;p46"/>
          <p:cNvSpPr txBox="1"/>
          <p:nvPr/>
        </p:nvSpPr>
        <p:spPr>
          <a:xfrm>
            <a:off x="1237525" y="1534900"/>
            <a:ext cx="3242400" cy="10158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solidFill>
                  <a:schemeClr val="accent4"/>
                </a:solidFill>
              </a:rPr>
              <a:t>SELECT</a:t>
            </a:r>
            <a:r>
              <a:rPr lang="es" sz="1100">
                <a:solidFill>
                  <a:schemeClr val="lt1"/>
                </a:solidFill>
              </a:rPr>
              <a:t> </a:t>
            </a:r>
            <a:r>
              <a:rPr lang="es" sz="1100" i="1">
                <a:solidFill>
                  <a:schemeClr val="lt1"/>
                </a:solidFill>
              </a:rPr>
              <a:t>column1. </a:t>
            </a:r>
            <a:r>
              <a:rPr lang="es" sz="1100">
                <a:solidFill>
                  <a:schemeClr val="accent4"/>
                </a:solidFill>
              </a:rPr>
              <a:t>AS </a:t>
            </a:r>
            <a:r>
              <a:rPr lang="es" sz="1100" i="1">
                <a:solidFill>
                  <a:schemeClr val="lt1"/>
                </a:solidFill>
              </a:rPr>
              <a:t>alias_name</a:t>
            </a:r>
            <a:endParaRPr sz="1100" i="1">
              <a:solidFill>
                <a:schemeClr val="lt1"/>
              </a:solidFill>
            </a:endParaRPr>
          </a:p>
          <a:p>
            <a:pPr marL="0" lvl="0" indent="0" algn="l" rtl="0">
              <a:spcBef>
                <a:spcPts val="0"/>
              </a:spcBef>
              <a:spcAft>
                <a:spcPts val="0"/>
              </a:spcAft>
              <a:buNone/>
            </a:pPr>
            <a:r>
              <a:rPr lang="es" sz="1100">
                <a:solidFill>
                  <a:schemeClr val="accent4"/>
                </a:solidFill>
              </a:rPr>
              <a:t>FROM</a:t>
            </a:r>
            <a:r>
              <a:rPr lang="es" sz="1100">
                <a:solidFill>
                  <a:schemeClr val="lt1"/>
                </a:solidFill>
              </a:rPr>
              <a:t> </a:t>
            </a:r>
            <a:r>
              <a:rPr lang="es" sz="1100" i="1">
                <a:solidFill>
                  <a:schemeClr val="lt1"/>
                </a:solidFill>
              </a:rPr>
              <a:t>table_name;</a:t>
            </a:r>
            <a:endParaRPr sz="1100" i="1">
              <a:solidFill>
                <a:schemeClr val="lt1"/>
              </a:solidFill>
            </a:endParaRPr>
          </a:p>
          <a:p>
            <a:pPr marL="0" lvl="0" indent="0" algn="l" rtl="0">
              <a:spcBef>
                <a:spcPts val="0"/>
              </a:spcBef>
              <a:spcAft>
                <a:spcPts val="0"/>
              </a:spcAft>
              <a:buNone/>
            </a:pPr>
            <a:endParaRPr sz="1000">
              <a:solidFill>
                <a:schemeClr val="lt1"/>
              </a:solidFill>
            </a:endParaRPr>
          </a:p>
          <a:p>
            <a:pPr marL="0" lvl="0" indent="0" algn="l" rtl="0">
              <a:spcBef>
                <a:spcPts val="0"/>
              </a:spcBef>
              <a:spcAft>
                <a:spcPts val="0"/>
              </a:spcAft>
              <a:buNone/>
            </a:pPr>
            <a:r>
              <a:rPr lang="es" sz="1100">
                <a:solidFill>
                  <a:schemeClr val="accent4"/>
                </a:solidFill>
              </a:rPr>
              <a:t>SELECT</a:t>
            </a:r>
            <a:r>
              <a:rPr lang="es" sz="1100">
                <a:solidFill>
                  <a:schemeClr val="lt1"/>
                </a:solidFill>
              </a:rPr>
              <a:t> </a:t>
            </a:r>
            <a:r>
              <a:rPr lang="es" sz="1100" i="1">
                <a:solidFill>
                  <a:schemeClr val="lt1"/>
                </a:solidFill>
              </a:rPr>
              <a:t>column_name(s)</a:t>
            </a:r>
            <a:endParaRPr sz="1100" i="1">
              <a:solidFill>
                <a:schemeClr val="lt1"/>
              </a:solidFill>
            </a:endParaRPr>
          </a:p>
          <a:p>
            <a:pPr marL="0" lvl="0" indent="0" algn="l" rtl="0">
              <a:spcBef>
                <a:spcPts val="0"/>
              </a:spcBef>
              <a:spcAft>
                <a:spcPts val="0"/>
              </a:spcAft>
              <a:buNone/>
            </a:pPr>
            <a:r>
              <a:rPr lang="es" sz="1100">
                <a:solidFill>
                  <a:schemeClr val="accent4"/>
                </a:solidFill>
              </a:rPr>
              <a:t>FROM</a:t>
            </a:r>
            <a:r>
              <a:rPr lang="es" sz="1100">
                <a:solidFill>
                  <a:schemeClr val="lt1"/>
                </a:solidFill>
              </a:rPr>
              <a:t> </a:t>
            </a:r>
            <a:r>
              <a:rPr lang="es" sz="1100" i="1">
                <a:solidFill>
                  <a:schemeClr val="lt1"/>
                </a:solidFill>
              </a:rPr>
              <a:t>table_name </a:t>
            </a:r>
            <a:r>
              <a:rPr lang="es" sz="1100">
                <a:solidFill>
                  <a:schemeClr val="accent4"/>
                </a:solidFill>
              </a:rPr>
              <a:t>AS </a:t>
            </a:r>
            <a:r>
              <a:rPr lang="es" sz="1100" i="1">
                <a:solidFill>
                  <a:schemeClr val="lt1"/>
                </a:solidFill>
              </a:rPr>
              <a:t>aliasname</a:t>
            </a:r>
            <a:endParaRPr sz="1000">
              <a:solidFill>
                <a:schemeClr val="lt1"/>
              </a:solidFill>
            </a:endParaRPr>
          </a:p>
        </p:txBody>
      </p:sp>
      <p:sp>
        <p:nvSpPr>
          <p:cNvPr id="316" name="Google Shape;316;p46"/>
          <p:cNvSpPr txBox="1"/>
          <p:nvPr/>
        </p:nvSpPr>
        <p:spPr>
          <a:xfrm>
            <a:off x="1145981" y="3664955"/>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317" name="Google Shape;317;p46"/>
          <p:cNvSpPr txBox="1"/>
          <p:nvPr/>
        </p:nvSpPr>
        <p:spPr>
          <a:xfrm>
            <a:off x="1084475" y="3987975"/>
            <a:ext cx="2681100" cy="5772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CustomerName </a:t>
            </a: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Customer,</a:t>
            </a:r>
            <a:r>
              <a:rPr lang="es" sz="1100">
                <a:solidFill>
                  <a:srgbClr val="0070C0"/>
                </a:solidFill>
                <a:latin typeface="DM Sans"/>
                <a:ea typeface="DM Sans"/>
                <a:cs typeface="DM Sans"/>
                <a:sym typeface="DM Sans"/>
              </a:rPr>
              <a:t> </a:t>
            </a:r>
            <a:r>
              <a:rPr lang="es" sz="1100">
                <a:solidFill>
                  <a:schemeClr val="dk1"/>
                </a:solidFill>
                <a:latin typeface="DM Sans"/>
                <a:ea typeface="DM Sans"/>
                <a:cs typeface="DM Sans"/>
                <a:sym typeface="DM Sans"/>
              </a:rPr>
              <a:t> ContactName </a:t>
            </a: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[Contact Person]</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a:t>
            </a:r>
            <a:endParaRPr sz="1100">
              <a:solidFill>
                <a:srgbClr val="0070C0"/>
              </a:solidFill>
              <a:latin typeface="DM Sans"/>
              <a:ea typeface="DM Sans"/>
              <a:cs typeface="DM Sans"/>
              <a:sym typeface="DM Sans"/>
            </a:endParaRPr>
          </a:p>
        </p:txBody>
      </p:sp>
      <p:sp>
        <p:nvSpPr>
          <p:cNvPr id="318" name="Google Shape;318;p46"/>
          <p:cNvSpPr txBox="1"/>
          <p:nvPr/>
        </p:nvSpPr>
        <p:spPr>
          <a:xfrm>
            <a:off x="4575900" y="2759925"/>
            <a:ext cx="3242400" cy="746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CustomerName, Address + </a:t>
            </a:r>
            <a:r>
              <a:rPr lang="es" sz="1100">
                <a:solidFill>
                  <a:srgbClr val="0070C0"/>
                </a:solidFill>
                <a:latin typeface="DM Sans"/>
                <a:ea typeface="DM Sans"/>
                <a:cs typeface="DM Sans"/>
                <a:sym typeface="DM Sans"/>
              </a:rPr>
              <a:t>‘,  ’ </a:t>
            </a:r>
            <a:r>
              <a:rPr lang="es" sz="1100">
                <a:solidFill>
                  <a:schemeClr val="dk1"/>
                </a:solidFill>
                <a:latin typeface="DM Sans"/>
                <a:ea typeface="DM Sans"/>
                <a:cs typeface="DM Sans"/>
                <a:sym typeface="DM Sans"/>
              </a:rPr>
              <a:t>+ PostalCode + </a:t>
            </a:r>
            <a:r>
              <a:rPr lang="es" sz="1100">
                <a:solidFill>
                  <a:srgbClr val="0070C0"/>
                </a:solidFill>
                <a:latin typeface="DM Sans"/>
                <a:ea typeface="DM Sans"/>
                <a:cs typeface="DM Sans"/>
                <a:sym typeface="DM Sans"/>
              </a:rPr>
              <a:t>‘    ’ </a:t>
            </a:r>
            <a:r>
              <a:rPr lang="es" sz="1100">
                <a:solidFill>
                  <a:schemeClr val="dk1"/>
                </a:solidFill>
                <a:latin typeface="DM Sans"/>
                <a:ea typeface="DM Sans"/>
                <a:cs typeface="DM Sans"/>
                <a:sym typeface="DM Sans"/>
              </a:rPr>
              <a:t>+ City +  </a:t>
            </a:r>
            <a:r>
              <a:rPr lang="es" sz="1100">
                <a:solidFill>
                  <a:srgbClr val="0070C0"/>
                </a:solidFill>
                <a:latin typeface="DM Sans"/>
                <a:ea typeface="DM Sans"/>
                <a:cs typeface="DM Sans"/>
                <a:sym typeface="DM Sans"/>
              </a:rPr>
              <a:t>‘,  ’ </a:t>
            </a:r>
            <a:r>
              <a:rPr lang="es" sz="1100">
                <a:solidFill>
                  <a:schemeClr val="dk1"/>
                </a:solidFill>
                <a:latin typeface="DM Sans"/>
                <a:ea typeface="DM Sans"/>
                <a:cs typeface="DM Sans"/>
                <a:sym typeface="DM Sans"/>
              </a:rPr>
              <a:t>+ Country </a:t>
            </a: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Address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a:t>
            </a:r>
            <a:endParaRPr sz="1100">
              <a:solidFill>
                <a:schemeClr val="dk1"/>
              </a:solidFill>
              <a:latin typeface="DM Sans"/>
              <a:ea typeface="DM Sans"/>
              <a:cs typeface="DM Sans"/>
              <a:sym typeface="DM Sans"/>
            </a:endParaRPr>
          </a:p>
          <a:p>
            <a:pPr marL="0" marR="0" lvl="0" indent="0" algn="l" rtl="0">
              <a:spcBef>
                <a:spcPts val="0"/>
              </a:spcBef>
              <a:spcAft>
                <a:spcPts val="0"/>
              </a:spcAft>
              <a:buNone/>
            </a:pPr>
            <a:endParaRPr sz="1100">
              <a:solidFill>
                <a:srgbClr val="0070C0"/>
              </a:solidFill>
              <a:latin typeface="DM Sans"/>
              <a:ea typeface="DM Sans"/>
              <a:cs typeface="DM Sans"/>
              <a:sym typeface="DM Sans"/>
            </a:endParaRPr>
          </a:p>
        </p:txBody>
      </p:sp>
      <p:grpSp>
        <p:nvGrpSpPr>
          <p:cNvPr id="319" name="Google Shape;319;p46"/>
          <p:cNvGrpSpPr/>
          <p:nvPr/>
        </p:nvGrpSpPr>
        <p:grpSpPr>
          <a:xfrm>
            <a:off x="838644" y="433776"/>
            <a:ext cx="449030" cy="500088"/>
            <a:chOff x="473351" y="619523"/>
            <a:chExt cx="738900" cy="738900"/>
          </a:xfrm>
        </p:grpSpPr>
        <p:sp>
          <p:nvSpPr>
            <p:cNvPr id="320" name="Google Shape;320;p4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1" name="Google Shape;321;p46"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322" name="Google Shape;322;p4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COMMENTS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COMMENTS</a:t>
            </a:r>
            <a:endParaRPr sz="4000" b="1" i="0" u="none" strike="noStrike" cap="none">
              <a:solidFill>
                <a:schemeClr val="dk1"/>
              </a:solidFill>
              <a:latin typeface="DM Sans"/>
              <a:ea typeface="DM Sans"/>
              <a:cs typeface="DM Sans"/>
              <a:sym typeface="DM Sans"/>
            </a:endParaRPr>
          </a:p>
        </p:txBody>
      </p:sp>
      <p:sp>
        <p:nvSpPr>
          <p:cNvPr id="333" name="Google Shape;333;p4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4" name="Google Shape;334;p48"/>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5" name="Google Shape;335;p48"/>
          <p:cNvSpPr txBox="1"/>
          <p:nvPr/>
        </p:nvSpPr>
        <p:spPr>
          <a:xfrm>
            <a:off x="475200" y="1358425"/>
            <a:ext cx="4763700" cy="2304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Los comentarios se utilizan para explicar secciones de instrucciones SQL o para evitar la ejecución de instrucciones SQL.</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Los comentarios de una sola línea comienzan con --. Cualquier texto entre -- y el final de la línea será ignorado (no será ejecutado).</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Los comentarios de varias líneas comienzan con /* y terminan con */. Cualquier texto entre /* y */ será ignorado.</a:t>
            </a:r>
            <a:endParaRPr sz="1350">
              <a:solidFill>
                <a:schemeClr val="dk1"/>
              </a:solidFill>
              <a:latin typeface="DM Sans"/>
              <a:ea typeface="DM Sans"/>
              <a:cs typeface="DM Sans"/>
              <a:sym typeface="DM Sans"/>
            </a:endParaRPr>
          </a:p>
        </p:txBody>
      </p:sp>
      <p:pic>
        <p:nvPicPr>
          <p:cNvPr id="336" name="Google Shape;336;p48"/>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337" name="Google Shape;337;p48"/>
          <p:cNvPicPr preferRelativeResize="0"/>
          <p:nvPr/>
        </p:nvPicPr>
        <p:blipFill>
          <a:blip r:embed="rId4">
            <a:alphaModFix/>
          </a:blip>
          <a:stretch>
            <a:fillRect/>
          </a:stretch>
        </p:blipFill>
        <p:spPr>
          <a:xfrm>
            <a:off x="5662474" y="1415800"/>
            <a:ext cx="2709325" cy="2709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9"/>
          <p:cNvSpPr txBox="1"/>
          <p:nvPr/>
        </p:nvSpPr>
        <p:spPr>
          <a:xfrm>
            <a:off x="501450" y="7530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ALIASES ejemplos</a:t>
            </a:r>
            <a:endParaRPr sz="4000" b="1" i="0" u="none" strike="noStrike" cap="none">
              <a:solidFill>
                <a:schemeClr val="dk1"/>
              </a:solidFill>
              <a:latin typeface="DM Sans"/>
              <a:ea typeface="DM Sans"/>
              <a:cs typeface="DM Sans"/>
              <a:sym typeface="DM Sans"/>
            </a:endParaRPr>
          </a:p>
        </p:txBody>
      </p:sp>
      <p:sp>
        <p:nvSpPr>
          <p:cNvPr id="343" name="Google Shape;343;p49"/>
          <p:cNvSpPr txBox="1"/>
          <p:nvPr/>
        </p:nvSpPr>
        <p:spPr>
          <a:xfrm>
            <a:off x="1206725" y="3258825"/>
            <a:ext cx="26811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B050"/>
                </a:solidFill>
                <a:latin typeface="DM Sans"/>
                <a:ea typeface="DM Sans"/>
                <a:cs typeface="DM Sans"/>
                <a:sym typeface="DM Sans"/>
              </a:rPr>
              <a:t>-- SELECT * FROM Customers</a:t>
            </a:r>
            <a:endParaRPr sz="1100">
              <a:solidFill>
                <a:srgbClr val="00B05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Products</a:t>
            </a:r>
            <a:r>
              <a:rPr lang="es" sz="1100">
                <a:solidFill>
                  <a:srgbClr val="000000"/>
                </a:solidFill>
                <a:latin typeface="DM Sans"/>
                <a:ea typeface="DM Sans"/>
                <a:cs typeface="DM Sans"/>
                <a:sym typeface="DM Sans"/>
              </a:rPr>
              <a:t>;</a:t>
            </a:r>
            <a:endParaRPr sz="1100">
              <a:latin typeface="DM Sans"/>
              <a:ea typeface="DM Sans"/>
              <a:cs typeface="DM Sans"/>
              <a:sym typeface="DM Sans"/>
            </a:endParaRPr>
          </a:p>
        </p:txBody>
      </p:sp>
      <p:sp>
        <p:nvSpPr>
          <p:cNvPr id="344" name="Google Shape;344;p49"/>
          <p:cNvSpPr txBox="1"/>
          <p:nvPr/>
        </p:nvSpPr>
        <p:spPr>
          <a:xfrm>
            <a:off x="5681982" y="1894225"/>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345" name="Google Shape;345;p49"/>
          <p:cNvSpPr txBox="1"/>
          <p:nvPr/>
        </p:nvSpPr>
        <p:spPr>
          <a:xfrm>
            <a:off x="1363281" y="294216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346" name="Google Shape;346;p49"/>
          <p:cNvSpPr txBox="1"/>
          <p:nvPr/>
        </p:nvSpPr>
        <p:spPr>
          <a:xfrm>
            <a:off x="4761055" y="2835575"/>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3</a:t>
            </a:r>
            <a:endParaRPr sz="1350" b="1">
              <a:solidFill>
                <a:srgbClr val="000000"/>
              </a:solidFill>
              <a:latin typeface="DM Sans"/>
              <a:ea typeface="DM Sans"/>
              <a:cs typeface="DM Sans"/>
              <a:sym typeface="DM Sans"/>
            </a:endParaRPr>
          </a:p>
        </p:txBody>
      </p:sp>
      <p:pic>
        <p:nvPicPr>
          <p:cNvPr id="347" name="Google Shape;347;p49"/>
          <p:cNvPicPr preferRelativeResize="0"/>
          <p:nvPr/>
        </p:nvPicPr>
        <p:blipFill>
          <a:blip r:embed="rId3">
            <a:alphaModFix/>
          </a:blip>
          <a:stretch>
            <a:fillRect/>
          </a:stretch>
        </p:blipFill>
        <p:spPr>
          <a:xfrm>
            <a:off x="5091800" y="1805162"/>
            <a:ext cx="540425" cy="493729"/>
          </a:xfrm>
          <a:prstGeom prst="rect">
            <a:avLst/>
          </a:prstGeom>
          <a:noFill/>
          <a:ln>
            <a:noFill/>
          </a:ln>
        </p:spPr>
      </p:pic>
      <p:sp>
        <p:nvSpPr>
          <p:cNvPr id="348" name="Google Shape;348;p49"/>
          <p:cNvSpPr txBox="1"/>
          <p:nvPr/>
        </p:nvSpPr>
        <p:spPr>
          <a:xfrm>
            <a:off x="1242325" y="1671150"/>
            <a:ext cx="3242400" cy="1200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solidFill>
                  <a:srgbClr val="00B050"/>
                </a:solidFill>
              </a:rPr>
              <a:t>-- Comentario corto:</a:t>
            </a:r>
            <a:endParaRPr sz="1100">
              <a:solidFill>
                <a:srgbClr val="00B050"/>
              </a:solidFill>
            </a:endParaRPr>
          </a:p>
          <a:p>
            <a:pPr marL="0" lvl="0" indent="0" algn="l" rtl="0">
              <a:spcBef>
                <a:spcPts val="0"/>
              </a:spcBef>
              <a:spcAft>
                <a:spcPts val="0"/>
              </a:spcAft>
              <a:buNone/>
            </a:pPr>
            <a:r>
              <a:rPr lang="es" sz="1100">
                <a:solidFill>
                  <a:schemeClr val="accent4"/>
                </a:solidFill>
              </a:rPr>
              <a:t>SELECT * FROM </a:t>
            </a:r>
            <a:r>
              <a:rPr lang="es" sz="1100" i="1">
                <a:solidFill>
                  <a:schemeClr val="lt1"/>
                </a:solidFill>
              </a:rPr>
              <a:t>table_name</a:t>
            </a:r>
            <a:endParaRPr sz="1100" i="1">
              <a:solidFill>
                <a:schemeClr val="lt1"/>
              </a:solidFill>
            </a:endParaRPr>
          </a:p>
          <a:p>
            <a:pPr marL="0" lvl="0" indent="0" algn="l" rtl="0">
              <a:spcBef>
                <a:spcPts val="0"/>
              </a:spcBef>
              <a:spcAft>
                <a:spcPts val="0"/>
              </a:spcAft>
              <a:buNone/>
            </a:pPr>
            <a:endParaRPr sz="1100" i="1">
              <a:solidFill>
                <a:schemeClr val="lt1"/>
              </a:solidFill>
            </a:endParaRPr>
          </a:p>
          <a:p>
            <a:pPr marL="0" lvl="0" indent="0" algn="l" rtl="0">
              <a:spcBef>
                <a:spcPts val="0"/>
              </a:spcBef>
              <a:spcAft>
                <a:spcPts val="0"/>
              </a:spcAft>
              <a:buNone/>
            </a:pPr>
            <a:r>
              <a:rPr lang="es" sz="1100">
                <a:solidFill>
                  <a:srgbClr val="00B050"/>
                </a:solidFill>
              </a:rPr>
              <a:t>/* Comentario largo</a:t>
            </a:r>
            <a:endParaRPr sz="1100">
              <a:solidFill>
                <a:srgbClr val="00B050"/>
              </a:solidFill>
            </a:endParaRPr>
          </a:p>
          <a:p>
            <a:pPr marL="0" lvl="0" indent="0" algn="l" rtl="0">
              <a:spcBef>
                <a:spcPts val="0"/>
              </a:spcBef>
              <a:spcAft>
                <a:spcPts val="0"/>
              </a:spcAft>
              <a:buNone/>
            </a:pPr>
            <a:r>
              <a:rPr lang="es" sz="1100">
                <a:solidFill>
                  <a:srgbClr val="00B050"/>
                </a:solidFill>
              </a:rPr>
              <a:t>de muchas líneas */</a:t>
            </a:r>
            <a:endParaRPr sz="1100">
              <a:solidFill>
                <a:srgbClr val="00B050"/>
              </a:solidFill>
            </a:endParaRPr>
          </a:p>
          <a:p>
            <a:pPr marL="0" lvl="0" indent="0" algn="l" rtl="0">
              <a:spcBef>
                <a:spcPts val="0"/>
              </a:spcBef>
              <a:spcAft>
                <a:spcPts val="0"/>
              </a:spcAft>
              <a:buNone/>
            </a:pPr>
            <a:r>
              <a:rPr lang="es" sz="1100">
                <a:solidFill>
                  <a:schemeClr val="accent4"/>
                </a:solidFill>
              </a:rPr>
              <a:t>SELECT * FROM </a:t>
            </a:r>
            <a:r>
              <a:rPr lang="es" sz="1100" i="1">
                <a:solidFill>
                  <a:schemeClr val="lt1"/>
                </a:solidFill>
              </a:rPr>
              <a:t>tablen_name:</a:t>
            </a:r>
            <a:endParaRPr sz="1000">
              <a:solidFill>
                <a:schemeClr val="lt1"/>
              </a:solidFill>
            </a:endParaRPr>
          </a:p>
        </p:txBody>
      </p:sp>
      <p:sp>
        <p:nvSpPr>
          <p:cNvPr id="349" name="Google Shape;349;p49"/>
          <p:cNvSpPr txBox="1"/>
          <p:nvPr/>
        </p:nvSpPr>
        <p:spPr>
          <a:xfrm>
            <a:off x="1206731" y="3830305"/>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350" name="Google Shape;350;p49"/>
          <p:cNvSpPr txBox="1"/>
          <p:nvPr/>
        </p:nvSpPr>
        <p:spPr>
          <a:xfrm>
            <a:off x="1206725" y="4186375"/>
            <a:ext cx="2681100" cy="408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 </a:t>
            </a:r>
            <a:r>
              <a:rPr lang="es" sz="1100">
                <a:solidFill>
                  <a:srgbClr val="00B050"/>
                </a:solidFill>
                <a:latin typeface="DM Sans"/>
                <a:ea typeface="DM Sans"/>
                <a:cs typeface="DM Sans"/>
                <a:sym typeface="DM Sans"/>
              </a:rPr>
              <a:t>--  WHERE City = ‘Berlin’</a:t>
            </a:r>
            <a:endParaRPr sz="1100">
              <a:solidFill>
                <a:srgbClr val="0070C0"/>
              </a:solidFill>
              <a:latin typeface="DM Sans"/>
              <a:ea typeface="DM Sans"/>
              <a:cs typeface="DM Sans"/>
              <a:sym typeface="DM Sans"/>
            </a:endParaRPr>
          </a:p>
        </p:txBody>
      </p:sp>
      <p:sp>
        <p:nvSpPr>
          <p:cNvPr id="351" name="Google Shape;351;p49"/>
          <p:cNvSpPr txBox="1"/>
          <p:nvPr/>
        </p:nvSpPr>
        <p:spPr>
          <a:xfrm>
            <a:off x="4761055" y="380726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4</a:t>
            </a:r>
            <a:endParaRPr sz="1350" b="1">
              <a:solidFill>
                <a:srgbClr val="000000"/>
              </a:solidFill>
              <a:latin typeface="DM Sans"/>
              <a:ea typeface="DM Sans"/>
              <a:cs typeface="DM Sans"/>
              <a:sym typeface="DM Sans"/>
            </a:endParaRPr>
          </a:p>
        </p:txBody>
      </p:sp>
      <p:sp>
        <p:nvSpPr>
          <p:cNvPr id="352" name="Google Shape;352;p49"/>
          <p:cNvSpPr txBox="1"/>
          <p:nvPr/>
        </p:nvSpPr>
        <p:spPr>
          <a:xfrm>
            <a:off x="4413375" y="3120275"/>
            <a:ext cx="3242400" cy="746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B050"/>
                </a:solidFill>
                <a:latin typeface="DM Sans"/>
                <a:ea typeface="DM Sans"/>
                <a:cs typeface="DM Sans"/>
                <a:sym typeface="DM Sans"/>
              </a:rPr>
              <a:t>/* Comentario largo de control de cambios para regulacion */ </a:t>
            </a:r>
            <a:endParaRPr sz="1100">
              <a:solidFill>
                <a:srgbClr val="0070C0"/>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 </a:t>
            </a:r>
            <a:endParaRPr sz="1100">
              <a:solidFill>
                <a:srgbClr val="0070C0"/>
              </a:solidFill>
              <a:latin typeface="DM Sans"/>
              <a:ea typeface="DM Sans"/>
              <a:cs typeface="DM Sans"/>
              <a:sym typeface="DM Sans"/>
            </a:endParaRPr>
          </a:p>
          <a:p>
            <a:pPr marL="0" marR="0" lvl="0" indent="0" algn="l" rtl="0">
              <a:spcBef>
                <a:spcPts val="0"/>
              </a:spcBef>
              <a:spcAft>
                <a:spcPts val="0"/>
              </a:spcAft>
              <a:buNone/>
            </a:pPr>
            <a:endParaRPr sz="1100">
              <a:solidFill>
                <a:srgbClr val="0070C0"/>
              </a:solidFill>
              <a:latin typeface="DM Sans"/>
              <a:ea typeface="DM Sans"/>
              <a:cs typeface="DM Sans"/>
              <a:sym typeface="DM Sans"/>
            </a:endParaRPr>
          </a:p>
        </p:txBody>
      </p:sp>
      <p:sp>
        <p:nvSpPr>
          <p:cNvPr id="353" name="Google Shape;353;p49"/>
          <p:cNvSpPr txBox="1"/>
          <p:nvPr/>
        </p:nvSpPr>
        <p:spPr>
          <a:xfrm>
            <a:off x="4476650" y="4163950"/>
            <a:ext cx="3242400" cy="7464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s" sz="1100">
                <a:solidFill>
                  <a:srgbClr val="00B050"/>
                </a:solidFill>
                <a:latin typeface="DM Sans"/>
                <a:ea typeface="DM Sans"/>
                <a:cs typeface="DM Sans"/>
                <a:sym typeface="DM Sans"/>
              </a:rPr>
              <a:t>/* SELECT Comentario largo de control de cambios para regulacion */ </a:t>
            </a:r>
            <a:endParaRPr sz="1100">
              <a:solidFill>
                <a:srgbClr val="0070C0"/>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 </a:t>
            </a:r>
            <a:endParaRPr sz="1100">
              <a:solidFill>
                <a:srgbClr val="0070C0"/>
              </a:solidFill>
              <a:latin typeface="DM Sans"/>
              <a:ea typeface="DM Sans"/>
              <a:cs typeface="DM Sans"/>
              <a:sym typeface="DM Sans"/>
            </a:endParaRPr>
          </a:p>
          <a:p>
            <a:pPr marL="0" marR="0" lvl="0" indent="0" algn="l" rtl="0">
              <a:spcBef>
                <a:spcPts val="0"/>
              </a:spcBef>
              <a:spcAft>
                <a:spcPts val="0"/>
              </a:spcAft>
              <a:buNone/>
            </a:pPr>
            <a:endParaRPr sz="1100">
              <a:solidFill>
                <a:srgbClr val="0070C0"/>
              </a:solidFill>
              <a:latin typeface="DM Sans"/>
              <a:ea typeface="DM Sans"/>
              <a:cs typeface="DM Sans"/>
              <a:sym typeface="DM Sans"/>
            </a:endParaRPr>
          </a:p>
        </p:txBody>
      </p:sp>
      <p:grpSp>
        <p:nvGrpSpPr>
          <p:cNvPr id="354" name="Google Shape;354;p49"/>
          <p:cNvGrpSpPr/>
          <p:nvPr/>
        </p:nvGrpSpPr>
        <p:grpSpPr>
          <a:xfrm>
            <a:off x="838644" y="433776"/>
            <a:ext cx="449030" cy="500088"/>
            <a:chOff x="473351" y="619523"/>
            <a:chExt cx="738900" cy="738900"/>
          </a:xfrm>
        </p:grpSpPr>
        <p:sp>
          <p:nvSpPr>
            <p:cNvPr id="355" name="Google Shape;355;p4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6" name="Google Shape;356;p49"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357" name="Google Shape;357;p4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CASE-END</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CASE-END</a:t>
            </a:r>
            <a:endParaRPr sz="4000" b="1" i="0" u="none" strike="noStrike" cap="none">
              <a:solidFill>
                <a:schemeClr val="dk1"/>
              </a:solidFill>
              <a:latin typeface="DM Sans"/>
              <a:ea typeface="DM Sans"/>
              <a:cs typeface="DM Sans"/>
              <a:sym typeface="DM Sans"/>
            </a:endParaRPr>
          </a:p>
        </p:txBody>
      </p:sp>
      <p:sp>
        <p:nvSpPr>
          <p:cNvPr id="368" name="Google Shape;368;p5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9" name="Google Shape;369;p51"/>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70" name="Google Shape;370;p51"/>
          <p:cNvSpPr txBox="1"/>
          <p:nvPr/>
        </p:nvSpPr>
        <p:spPr>
          <a:xfrm>
            <a:off x="766100" y="1247425"/>
            <a:ext cx="4763700" cy="20652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Utiliza condiciones dadas y devuelve un valor cuando se cumple la primera condición (similar al if-then-else). </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Una vez que una condición es verdadera, devolverá el resultado. Si ninguna condición es verdadera, devuelve el valor de la cláusula ELSE.</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Si no hay parte ELSE y ninguna condición es verdadera, devuelve NULL.</a:t>
            </a:r>
            <a:endParaRPr sz="1350">
              <a:solidFill>
                <a:schemeClr val="dk1"/>
              </a:solidFill>
              <a:latin typeface="DM Sans"/>
              <a:ea typeface="DM Sans"/>
              <a:cs typeface="DM Sans"/>
              <a:sym typeface="DM Sans"/>
            </a:endParaRPr>
          </a:p>
        </p:txBody>
      </p:sp>
      <p:pic>
        <p:nvPicPr>
          <p:cNvPr id="371" name="Google Shape;371;p51"/>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372" name="Google Shape;372;p51"/>
          <p:cNvPicPr preferRelativeResize="0"/>
          <p:nvPr/>
        </p:nvPicPr>
        <p:blipFill>
          <a:blip r:embed="rId4">
            <a:alphaModFix/>
          </a:blip>
          <a:stretch>
            <a:fillRect/>
          </a:stretch>
        </p:blipFill>
        <p:spPr>
          <a:xfrm>
            <a:off x="5942488" y="1647575"/>
            <a:ext cx="2215925" cy="2227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2"/>
          <p:cNvSpPr txBox="1"/>
          <p:nvPr/>
        </p:nvSpPr>
        <p:spPr>
          <a:xfrm>
            <a:off x="501450" y="7565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CASE-END ejemplos</a:t>
            </a:r>
            <a:endParaRPr sz="4000" b="1" i="0" u="none" strike="noStrike" cap="none">
              <a:solidFill>
                <a:schemeClr val="dk1"/>
              </a:solidFill>
              <a:latin typeface="DM Sans"/>
              <a:ea typeface="DM Sans"/>
              <a:cs typeface="DM Sans"/>
              <a:sym typeface="DM Sans"/>
            </a:endParaRPr>
          </a:p>
        </p:txBody>
      </p:sp>
      <p:sp>
        <p:nvSpPr>
          <p:cNvPr id="378" name="Google Shape;378;p52"/>
          <p:cNvSpPr txBox="1"/>
          <p:nvPr/>
        </p:nvSpPr>
        <p:spPr>
          <a:xfrm>
            <a:off x="1168250" y="3182725"/>
            <a:ext cx="3145500" cy="1254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chemeClr val="dk1"/>
                </a:solidFill>
                <a:latin typeface="DM Sans"/>
                <a:ea typeface="DM Sans"/>
                <a:cs typeface="DM Sans"/>
                <a:sym typeface="DM Sans"/>
              </a:rPr>
              <a:t>OrderID, Quantity </a:t>
            </a:r>
            <a:endParaRPr sz="1100" dirty="0">
              <a:solidFill>
                <a:schemeClr val="dk1"/>
              </a:solidFill>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CASE </a:t>
            </a:r>
            <a:endParaRPr sz="1100" dirty="0">
              <a:solidFill>
                <a:schemeClr val="dk1"/>
              </a:solidFill>
              <a:latin typeface="DM Sans"/>
              <a:ea typeface="DM Sans"/>
              <a:cs typeface="DM Sans"/>
              <a:sym typeface="DM Sans"/>
            </a:endParaRPr>
          </a:p>
          <a:p>
            <a:pPr marL="0" marR="0" lvl="0" indent="0" algn="l" rtl="0">
              <a:spcBef>
                <a:spcPts val="0"/>
              </a:spcBef>
              <a:spcAft>
                <a:spcPts val="0"/>
              </a:spcAft>
              <a:buNone/>
            </a:pPr>
            <a:r>
              <a:rPr lang="es" sz="1100" dirty="0">
                <a:solidFill>
                  <a:schemeClr val="dk1"/>
                </a:solidFill>
                <a:latin typeface="DM Sans"/>
                <a:ea typeface="DM Sans"/>
                <a:cs typeface="DM Sans"/>
                <a:sym typeface="DM Sans"/>
              </a:rPr>
              <a:t>  </a:t>
            </a:r>
            <a:r>
              <a:rPr lang="es" sz="1100" dirty="0">
                <a:solidFill>
                  <a:srgbClr val="0070C0"/>
                </a:solidFill>
                <a:latin typeface="DM Sans"/>
                <a:ea typeface="DM Sans"/>
                <a:cs typeface="DM Sans"/>
                <a:sym typeface="DM Sans"/>
              </a:rPr>
              <a:t>WHEN </a:t>
            </a:r>
            <a:r>
              <a:rPr lang="es" sz="1100" dirty="0">
                <a:solidFill>
                  <a:schemeClr val="dk1"/>
                </a:solidFill>
                <a:latin typeface="DM Sans"/>
                <a:ea typeface="DM Sans"/>
                <a:cs typeface="DM Sans"/>
                <a:sym typeface="DM Sans"/>
              </a:rPr>
              <a:t>Quantity &gt; 30 </a:t>
            </a:r>
            <a:r>
              <a:rPr lang="es" sz="1100" dirty="0">
                <a:solidFill>
                  <a:srgbClr val="0070C0"/>
                </a:solidFill>
                <a:latin typeface="DM Sans"/>
                <a:ea typeface="DM Sans"/>
                <a:cs typeface="DM Sans"/>
                <a:sym typeface="DM Sans"/>
              </a:rPr>
              <a:t>THEN </a:t>
            </a:r>
            <a:r>
              <a:rPr lang="es" sz="1100" dirty="0">
                <a:solidFill>
                  <a:srgbClr val="00B050"/>
                </a:solidFill>
                <a:latin typeface="DM Sans"/>
                <a:ea typeface="DM Sans"/>
                <a:cs typeface="DM Sans"/>
                <a:sym typeface="DM Sans"/>
              </a:rPr>
              <a:t>‘Mayor30’</a:t>
            </a:r>
            <a:endParaRPr sz="1100" dirty="0">
              <a:solidFill>
                <a:srgbClr val="00B050"/>
              </a:solidFill>
              <a:latin typeface="DM Sans"/>
              <a:ea typeface="DM Sans"/>
              <a:cs typeface="DM Sans"/>
              <a:sym typeface="DM Sans"/>
            </a:endParaRPr>
          </a:p>
          <a:p>
            <a:pPr marL="0" marR="0" lvl="0" indent="0" algn="l" rtl="0">
              <a:spcBef>
                <a:spcPts val="0"/>
              </a:spcBef>
              <a:spcAft>
                <a:spcPts val="0"/>
              </a:spcAft>
              <a:buNone/>
            </a:pPr>
            <a:r>
              <a:rPr lang="es" sz="1100" dirty="0">
                <a:solidFill>
                  <a:srgbClr val="00B050"/>
                </a:solidFill>
                <a:latin typeface="DM Sans"/>
                <a:ea typeface="DM Sans"/>
                <a:cs typeface="DM Sans"/>
                <a:sym typeface="DM Sans"/>
              </a:rPr>
              <a:t>  </a:t>
            </a:r>
            <a:r>
              <a:rPr lang="es" sz="1100" dirty="0">
                <a:solidFill>
                  <a:srgbClr val="0070C0"/>
                </a:solidFill>
                <a:latin typeface="DM Sans"/>
                <a:ea typeface="DM Sans"/>
                <a:cs typeface="DM Sans"/>
                <a:sym typeface="DM Sans"/>
              </a:rPr>
              <a:t>WHEN </a:t>
            </a:r>
            <a:r>
              <a:rPr lang="es" sz="1100" dirty="0">
                <a:solidFill>
                  <a:schemeClr val="dk1"/>
                </a:solidFill>
                <a:latin typeface="DM Sans"/>
                <a:ea typeface="DM Sans"/>
                <a:cs typeface="DM Sans"/>
                <a:sym typeface="DM Sans"/>
              </a:rPr>
              <a:t>Quantity = 30 </a:t>
            </a:r>
            <a:r>
              <a:rPr lang="es" sz="1100" dirty="0">
                <a:solidFill>
                  <a:srgbClr val="0070C0"/>
                </a:solidFill>
                <a:latin typeface="DM Sans"/>
                <a:ea typeface="DM Sans"/>
                <a:cs typeface="DM Sans"/>
                <a:sym typeface="DM Sans"/>
              </a:rPr>
              <a:t>THEN </a:t>
            </a:r>
            <a:r>
              <a:rPr lang="es" sz="1100" dirty="0">
                <a:solidFill>
                  <a:srgbClr val="00B050"/>
                </a:solidFill>
                <a:latin typeface="DM Sans"/>
                <a:ea typeface="DM Sans"/>
                <a:cs typeface="DM Sans"/>
                <a:sym typeface="DM Sans"/>
              </a:rPr>
              <a:t>‘Igual30’</a:t>
            </a:r>
            <a:endParaRPr sz="1100" dirty="0">
              <a:solidFill>
                <a:srgbClr val="00B050"/>
              </a:solidFill>
              <a:latin typeface="DM Sans"/>
              <a:ea typeface="DM Sans"/>
              <a:cs typeface="DM Sans"/>
              <a:sym typeface="DM Sans"/>
            </a:endParaRPr>
          </a:p>
          <a:p>
            <a:pPr marL="0" marR="0" lvl="0" indent="0" algn="l" rtl="0">
              <a:spcBef>
                <a:spcPts val="0"/>
              </a:spcBef>
              <a:spcAft>
                <a:spcPts val="0"/>
              </a:spcAft>
              <a:buNone/>
            </a:pPr>
            <a:r>
              <a:rPr lang="es" sz="1100" dirty="0">
                <a:solidFill>
                  <a:srgbClr val="00B050"/>
                </a:solidFill>
                <a:latin typeface="DM Sans"/>
                <a:ea typeface="DM Sans"/>
                <a:cs typeface="DM Sans"/>
                <a:sym typeface="DM Sans"/>
              </a:rPr>
              <a:t>  </a:t>
            </a:r>
            <a:r>
              <a:rPr lang="es" sz="1100" dirty="0">
                <a:solidFill>
                  <a:srgbClr val="0070C0"/>
                </a:solidFill>
                <a:latin typeface="DM Sans"/>
                <a:ea typeface="DM Sans"/>
                <a:cs typeface="DM Sans"/>
                <a:sym typeface="DM Sans"/>
              </a:rPr>
              <a:t>ELSE </a:t>
            </a:r>
            <a:r>
              <a:rPr lang="es" sz="1100" dirty="0">
                <a:solidFill>
                  <a:srgbClr val="00B050"/>
                </a:solidFill>
                <a:latin typeface="DM Sans"/>
                <a:ea typeface="DM Sans"/>
                <a:cs typeface="DM Sans"/>
                <a:sym typeface="DM Sans"/>
              </a:rPr>
              <a:t>‘Menor30’</a:t>
            </a:r>
            <a:endParaRPr sz="1100" dirty="0">
              <a:solidFill>
                <a:srgbClr val="00B050"/>
              </a:solidFill>
              <a:latin typeface="DM Sans"/>
              <a:ea typeface="DM Sans"/>
              <a:cs typeface="DM Sans"/>
              <a:sym typeface="DM Sans"/>
            </a:endParaRPr>
          </a:p>
          <a:p>
            <a:pPr marL="0" lvl="0" indent="0" algn="l" rtl="0">
              <a:spcBef>
                <a:spcPts val="0"/>
              </a:spcBef>
              <a:spcAft>
                <a:spcPts val="0"/>
              </a:spcAft>
              <a:buNone/>
            </a:pPr>
            <a:r>
              <a:rPr lang="es" sz="1100" dirty="0">
                <a:solidFill>
                  <a:srgbClr val="0070C0"/>
                </a:solidFill>
                <a:latin typeface="DM Sans"/>
                <a:ea typeface="DM Sans"/>
                <a:cs typeface="DM Sans"/>
                <a:sym typeface="DM Sans"/>
              </a:rPr>
              <a:t>END AS  </a:t>
            </a:r>
            <a:r>
              <a:rPr lang="es" sz="1100" dirty="0">
                <a:solidFill>
                  <a:schemeClr val="dk1"/>
                </a:solidFill>
                <a:latin typeface="DM Sans"/>
                <a:ea typeface="DM Sans"/>
                <a:cs typeface="DM Sans"/>
                <a:sym typeface="DM Sans"/>
              </a:rPr>
              <a:t>TextoCantidad</a:t>
            </a:r>
            <a:endParaRPr sz="1100" dirty="0">
              <a:solidFill>
                <a:schemeClr val="dk1"/>
              </a:solidFill>
              <a:latin typeface="DM Sans"/>
              <a:ea typeface="DM Sans"/>
              <a:cs typeface="DM Sans"/>
              <a:sym typeface="DM Sans"/>
            </a:endParaRPr>
          </a:p>
          <a:p>
            <a:pPr marL="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chemeClr val="dk1"/>
                </a:solidFill>
                <a:latin typeface="DM Sans"/>
                <a:ea typeface="DM Sans"/>
                <a:cs typeface="DM Sans"/>
                <a:sym typeface="DM Sans"/>
              </a:rPr>
              <a:t>OrderDetails</a:t>
            </a:r>
            <a:endParaRPr sz="1100" dirty="0">
              <a:solidFill>
                <a:srgbClr val="0070C0"/>
              </a:solidFill>
              <a:latin typeface="DM Sans"/>
              <a:ea typeface="DM Sans"/>
              <a:cs typeface="DM Sans"/>
              <a:sym typeface="DM Sans"/>
            </a:endParaRPr>
          </a:p>
        </p:txBody>
      </p:sp>
      <p:sp>
        <p:nvSpPr>
          <p:cNvPr id="379" name="Google Shape;379;p52"/>
          <p:cNvSpPr txBox="1"/>
          <p:nvPr/>
        </p:nvSpPr>
        <p:spPr>
          <a:xfrm>
            <a:off x="4987857" y="1945775"/>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380" name="Google Shape;380;p52"/>
          <p:cNvSpPr txBox="1"/>
          <p:nvPr/>
        </p:nvSpPr>
        <p:spPr>
          <a:xfrm>
            <a:off x="1637756" y="289801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381" name="Google Shape;381;p52"/>
          <p:cNvSpPr txBox="1"/>
          <p:nvPr/>
        </p:nvSpPr>
        <p:spPr>
          <a:xfrm>
            <a:off x="5270930" y="2780975"/>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pic>
        <p:nvPicPr>
          <p:cNvPr id="382" name="Google Shape;382;p52"/>
          <p:cNvPicPr preferRelativeResize="0"/>
          <p:nvPr/>
        </p:nvPicPr>
        <p:blipFill>
          <a:blip r:embed="rId3">
            <a:alphaModFix/>
          </a:blip>
          <a:stretch>
            <a:fillRect/>
          </a:stretch>
        </p:blipFill>
        <p:spPr>
          <a:xfrm>
            <a:off x="4412600" y="1856700"/>
            <a:ext cx="540425" cy="493729"/>
          </a:xfrm>
          <a:prstGeom prst="rect">
            <a:avLst/>
          </a:prstGeom>
          <a:noFill/>
          <a:ln>
            <a:noFill/>
          </a:ln>
        </p:spPr>
      </p:pic>
      <p:sp>
        <p:nvSpPr>
          <p:cNvPr id="383" name="Google Shape;383;p52"/>
          <p:cNvSpPr txBox="1"/>
          <p:nvPr/>
        </p:nvSpPr>
        <p:spPr>
          <a:xfrm>
            <a:off x="962775" y="1458000"/>
            <a:ext cx="3242400" cy="12006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solidFill>
                  <a:schemeClr val="accent4"/>
                </a:solidFill>
              </a:rPr>
              <a:t>CASE </a:t>
            </a:r>
            <a:endParaRPr sz="1100">
              <a:solidFill>
                <a:schemeClr val="accent4"/>
              </a:solidFill>
            </a:endParaRPr>
          </a:p>
          <a:p>
            <a:pPr marL="0" lvl="0" indent="0" algn="l" rtl="0">
              <a:spcBef>
                <a:spcPts val="0"/>
              </a:spcBef>
              <a:spcAft>
                <a:spcPts val="0"/>
              </a:spcAft>
              <a:buNone/>
            </a:pPr>
            <a:r>
              <a:rPr lang="es" sz="1100">
                <a:solidFill>
                  <a:schemeClr val="accent4"/>
                </a:solidFill>
              </a:rPr>
              <a:t>WHEN </a:t>
            </a:r>
            <a:r>
              <a:rPr lang="es" sz="1100" i="1">
                <a:solidFill>
                  <a:schemeClr val="lt1"/>
                </a:solidFill>
              </a:rPr>
              <a:t>condition1 </a:t>
            </a:r>
            <a:r>
              <a:rPr lang="es" sz="1100">
                <a:solidFill>
                  <a:schemeClr val="accent4"/>
                </a:solidFill>
              </a:rPr>
              <a:t>THEN </a:t>
            </a:r>
            <a:r>
              <a:rPr lang="es" sz="1100" i="1">
                <a:solidFill>
                  <a:schemeClr val="lt1"/>
                </a:solidFill>
              </a:rPr>
              <a:t>result1</a:t>
            </a:r>
            <a:endParaRPr sz="1100" i="1">
              <a:solidFill>
                <a:schemeClr val="lt1"/>
              </a:solidFill>
            </a:endParaRPr>
          </a:p>
          <a:p>
            <a:pPr marL="0" lvl="0" indent="0" algn="l" rtl="0">
              <a:spcBef>
                <a:spcPts val="0"/>
              </a:spcBef>
              <a:spcAft>
                <a:spcPts val="0"/>
              </a:spcAft>
              <a:buNone/>
            </a:pPr>
            <a:r>
              <a:rPr lang="es" sz="1100">
                <a:solidFill>
                  <a:schemeClr val="accent4"/>
                </a:solidFill>
              </a:rPr>
              <a:t>WHEN </a:t>
            </a:r>
            <a:r>
              <a:rPr lang="es" sz="1100" i="1">
                <a:solidFill>
                  <a:schemeClr val="lt1"/>
                </a:solidFill>
              </a:rPr>
              <a:t>condition2 </a:t>
            </a:r>
            <a:r>
              <a:rPr lang="es" sz="1100">
                <a:solidFill>
                  <a:schemeClr val="accent4"/>
                </a:solidFill>
              </a:rPr>
              <a:t>THEN </a:t>
            </a:r>
            <a:r>
              <a:rPr lang="es" sz="1100" i="1">
                <a:solidFill>
                  <a:schemeClr val="lt1"/>
                </a:solidFill>
              </a:rPr>
              <a:t>result2</a:t>
            </a:r>
            <a:endParaRPr sz="1100" i="1">
              <a:solidFill>
                <a:schemeClr val="lt1"/>
              </a:solidFill>
            </a:endParaRPr>
          </a:p>
          <a:p>
            <a:pPr marL="0" lvl="0" indent="0" algn="l" rtl="0">
              <a:spcBef>
                <a:spcPts val="0"/>
              </a:spcBef>
              <a:spcAft>
                <a:spcPts val="0"/>
              </a:spcAft>
              <a:buNone/>
            </a:pPr>
            <a:r>
              <a:rPr lang="es" sz="1100">
                <a:solidFill>
                  <a:schemeClr val="accent4"/>
                </a:solidFill>
              </a:rPr>
              <a:t>WHEN </a:t>
            </a:r>
            <a:r>
              <a:rPr lang="es" sz="1100" i="1">
                <a:solidFill>
                  <a:schemeClr val="lt1"/>
                </a:solidFill>
              </a:rPr>
              <a:t>conditionN </a:t>
            </a:r>
            <a:r>
              <a:rPr lang="es" sz="1100">
                <a:solidFill>
                  <a:schemeClr val="accent4"/>
                </a:solidFill>
              </a:rPr>
              <a:t>THEN </a:t>
            </a:r>
            <a:r>
              <a:rPr lang="es" sz="1100" i="1">
                <a:solidFill>
                  <a:schemeClr val="lt1"/>
                </a:solidFill>
              </a:rPr>
              <a:t>resultN</a:t>
            </a:r>
            <a:endParaRPr sz="1100" i="1">
              <a:solidFill>
                <a:schemeClr val="lt1"/>
              </a:solidFill>
            </a:endParaRPr>
          </a:p>
          <a:p>
            <a:pPr marL="0" lvl="0" indent="0" algn="l" rtl="0">
              <a:spcBef>
                <a:spcPts val="0"/>
              </a:spcBef>
              <a:spcAft>
                <a:spcPts val="0"/>
              </a:spcAft>
              <a:buNone/>
            </a:pPr>
            <a:r>
              <a:rPr lang="es" sz="1100">
                <a:solidFill>
                  <a:schemeClr val="accent4"/>
                </a:solidFill>
              </a:rPr>
              <a:t>ELSE </a:t>
            </a:r>
            <a:r>
              <a:rPr lang="es" sz="1100" i="1">
                <a:solidFill>
                  <a:schemeClr val="lt1"/>
                </a:solidFill>
              </a:rPr>
              <a:t>result</a:t>
            </a:r>
            <a:endParaRPr sz="1100" i="1">
              <a:solidFill>
                <a:schemeClr val="lt1"/>
              </a:solidFill>
            </a:endParaRPr>
          </a:p>
          <a:p>
            <a:pPr marL="0" lvl="0" indent="0" algn="l" rtl="0">
              <a:spcBef>
                <a:spcPts val="0"/>
              </a:spcBef>
              <a:spcAft>
                <a:spcPts val="0"/>
              </a:spcAft>
              <a:buNone/>
            </a:pPr>
            <a:r>
              <a:rPr lang="es" sz="1100">
                <a:solidFill>
                  <a:schemeClr val="accent4"/>
                </a:solidFill>
              </a:rPr>
              <a:t>END</a:t>
            </a:r>
            <a:endParaRPr sz="1000">
              <a:solidFill>
                <a:schemeClr val="lt1"/>
              </a:solidFill>
            </a:endParaRPr>
          </a:p>
        </p:txBody>
      </p:sp>
      <p:sp>
        <p:nvSpPr>
          <p:cNvPr id="384" name="Google Shape;384;p52"/>
          <p:cNvSpPr txBox="1"/>
          <p:nvPr/>
        </p:nvSpPr>
        <p:spPr>
          <a:xfrm>
            <a:off x="4890700" y="3182725"/>
            <a:ext cx="3242400" cy="12546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CustomerName, City, Country</a:t>
            </a:r>
            <a:endParaRPr sz="110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Customers</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ORDER BY </a:t>
            </a:r>
            <a:endParaRPr sz="1100">
              <a:solidFill>
                <a:srgbClr val="0070C0"/>
              </a:solidFill>
              <a:latin typeface="DM Sans"/>
              <a:ea typeface="DM Sans"/>
              <a:cs typeface="DM Sans"/>
              <a:sym typeface="DM Sans"/>
            </a:endParaRPr>
          </a:p>
          <a:p>
            <a:pPr marL="0" lvl="0" indent="0" algn="l" rtl="0">
              <a:spcBef>
                <a:spcPts val="0"/>
              </a:spcBef>
              <a:spcAft>
                <a:spcPts val="0"/>
              </a:spcAft>
              <a:buNone/>
            </a:pP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CASE </a:t>
            </a:r>
            <a:endParaRPr sz="1100">
              <a:solidFill>
                <a:srgbClr val="0070C0"/>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  </a:t>
            </a:r>
            <a:r>
              <a:rPr lang="es" sz="1100">
                <a:solidFill>
                  <a:srgbClr val="0070C0"/>
                </a:solidFill>
                <a:latin typeface="DM Sans"/>
                <a:ea typeface="DM Sans"/>
                <a:cs typeface="DM Sans"/>
                <a:sym typeface="DM Sans"/>
              </a:rPr>
              <a:t>WHEN </a:t>
            </a:r>
            <a:r>
              <a:rPr lang="es" sz="1100">
                <a:solidFill>
                  <a:schemeClr val="dk1"/>
                </a:solidFill>
                <a:latin typeface="DM Sans"/>
                <a:ea typeface="DM Sans"/>
                <a:cs typeface="DM Sans"/>
                <a:sym typeface="DM Sans"/>
              </a:rPr>
              <a:t>City  </a:t>
            </a:r>
            <a:r>
              <a:rPr lang="es" sz="1100">
                <a:solidFill>
                  <a:srgbClr val="0070C0"/>
                </a:solidFill>
                <a:latin typeface="DM Sans"/>
                <a:ea typeface="DM Sans"/>
                <a:cs typeface="DM Sans"/>
                <a:sym typeface="DM Sans"/>
              </a:rPr>
              <a:t>IS NULL THEN </a:t>
            </a:r>
            <a:r>
              <a:rPr lang="es" sz="1100">
                <a:solidFill>
                  <a:schemeClr val="dk1"/>
                </a:solidFill>
                <a:latin typeface="DM Sans"/>
                <a:ea typeface="DM Sans"/>
                <a:cs typeface="DM Sans"/>
                <a:sym typeface="DM Sans"/>
              </a:rPr>
              <a:t>Country</a:t>
            </a:r>
            <a:endParaRPr sz="1100">
              <a:solidFill>
                <a:srgbClr val="00B050"/>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B050"/>
                </a:solidFill>
                <a:latin typeface="DM Sans"/>
                <a:ea typeface="DM Sans"/>
                <a:cs typeface="DM Sans"/>
                <a:sym typeface="DM Sans"/>
              </a:rPr>
              <a:t>     </a:t>
            </a:r>
            <a:r>
              <a:rPr lang="es" sz="1100">
                <a:solidFill>
                  <a:srgbClr val="0070C0"/>
                </a:solidFill>
                <a:latin typeface="DM Sans"/>
                <a:ea typeface="DM Sans"/>
                <a:cs typeface="DM Sans"/>
                <a:sym typeface="DM Sans"/>
              </a:rPr>
              <a:t>ELSE </a:t>
            </a:r>
            <a:r>
              <a:rPr lang="es" sz="1100">
                <a:solidFill>
                  <a:schemeClr val="dk1"/>
                </a:solidFill>
                <a:latin typeface="DM Sans"/>
                <a:ea typeface="DM Sans"/>
                <a:cs typeface="DM Sans"/>
                <a:sym typeface="DM Sans"/>
              </a:rPr>
              <a:t>City</a:t>
            </a:r>
            <a:endParaRPr sz="1100">
              <a:solidFill>
                <a:srgbClr val="00B050"/>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END</a:t>
            </a:r>
            <a:r>
              <a:rPr lang="es" sz="1100">
                <a:solidFill>
                  <a:schemeClr val="dk1"/>
                </a:solidFill>
                <a:latin typeface="DM Sans"/>
                <a:ea typeface="DM Sans"/>
                <a:cs typeface="DM Sans"/>
                <a:sym typeface="DM Sans"/>
              </a:rPr>
              <a:t>)</a:t>
            </a:r>
            <a:endParaRPr sz="1100">
              <a:solidFill>
                <a:srgbClr val="0070C0"/>
              </a:solidFill>
              <a:latin typeface="DM Sans"/>
              <a:ea typeface="DM Sans"/>
              <a:cs typeface="DM Sans"/>
              <a:sym typeface="DM Sans"/>
            </a:endParaRPr>
          </a:p>
        </p:txBody>
      </p:sp>
      <p:grpSp>
        <p:nvGrpSpPr>
          <p:cNvPr id="385" name="Google Shape;385;p52"/>
          <p:cNvGrpSpPr/>
          <p:nvPr/>
        </p:nvGrpSpPr>
        <p:grpSpPr>
          <a:xfrm>
            <a:off x="838644" y="433776"/>
            <a:ext cx="449030" cy="500088"/>
            <a:chOff x="473351" y="619523"/>
            <a:chExt cx="738900" cy="738900"/>
          </a:xfrm>
        </p:grpSpPr>
        <p:sp>
          <p:nvSpPr>
            <p:cNvPr id="386" name="Google Shape;386;p5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7" name="Google Shape;387;p52"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388" name="Google Shape;388;p52"/>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3"/>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Lenguaje de control de</a:t>
            </a:r>
            <a:r>
              <a:rPr lang="es" sz="4000" b="1">
                <a:solidFill>
                  <a:srgbClr val="EA90FF"/>
                </a:solidFill>
                <a:latin typeface="DM Sans"/>
                <a:ea typeface="DM Sans"/>
                <a:cs typeface="DM Sans"/>
                <a:sym typeface="DM Sans"/>
              </a:rPr>
              <a:t> transacciones (TCL)</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54"/>
          <p:cNvGrpSpPr/>
          <p:nvPr/>
        </p:nvGrpSpPr>
        <p:grpSpPr>
          <a:xfrm>
            <a:off x="457338" y="468286"/>
            <a:ext cx="431100" cy="431100"/>
            <a:chOff x="4616400" y="1950761"/>
            <a:chExt cx="431100" cy="431100"/>
          </a:xfrm>
        </p:grpSpPr>
        <p:sp>
          <p:nvSpPr>
            <p:cNvPr id="399" name="Google Shape;399;p54"/>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54"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01" name="Google Shape;401;p54"/>
          <p:cNvSpPr txBox="1"/>
          <p:nvPr/>
        </p:nvSpPr>
        <p:spPr>
          <a:xfrm>
            <a:off x="475200" y="1032425"/>
            <a:ext cx="75135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Las sentencias INSERT, UPDATE y DELETE que hemos visto realizan modificaciones en la base de datos. </a:t>
            </a:r>
            <a:r>
              <a:rPr lang="es" sz="2500" b="1">
                <a:solidFill>
                  <a:schemeClr val="dk1"/>
                </a:solidFill>
                <a:latin typeface="DM Sans"/>
                <a:ea typeface="DM Sans"/>
                <a:cs typeface="DM Sans"/>
                <a:sym typeface="DM Sans"/>
              </a:rPr>
              <a:t>Cuando se ejecutan no se pueden revertir para obtener datos anteriores.</a:t>
            </a:r>
            <a:endParaRPr sz="2500" b="1">
              <a:solidFill>
                <a:schemeClr val="dk1"/>
              </a:solidFill>
              <a:latin typeface="DM Sans"/>
              <a:ea typeface="DM Sans"/>
              <a:cs typeface="DM Sans"/>
              <a:sym typeface="DM Sans"/>
            </a:endParaRPr>
          </a:p>
          <a:p>
            <a:pPr marL="0" lvl="0" indent="0" algn="l" rtl="0">
              <a:spcBef>
                <a:spcPts val="0"/>
              </a:spcBef>
              <a:spcAft>
                <a:spcPts val="0"/>
              </a:spcAft>
              <a:buNone/>
            </a:pPr>
            <a:r>
              <a:rPr lang="es" sz="2500" b="1">
                <a:solidFill>
                  <a:schemeClr val="accent6"/>
                </a:solidFill>
                <a:latin typeface="DM Sans"/>
                <a:ea typeface="DM Sans"/>
                <a:cs typeface="DM Sans"/>
                <a:sym typeface="DM Sans"/>
              </a:rPr>
              <a:t>Esto hace que no se resguarde la base de datos ante posibles fallos que puedan ocurrir cuando se ejecutan operaciones</a:t>
            </a:r>
            <a:r>
              <a:rPr lang="es" sz="2500">
                <a:solidFill>
                  <a:schemeClr val="lt1"/>
                </a:solidFill>
                <a:latin typeface="DM Sans"/>
                <a:ea typeface="DM Sans"/>
                <a:cs typeface="DM Sans"/>
                <a:sym typeface="DM Sans"/>
              </a:rPr>
              <a:t> pudiendo generar inconsistencias en los datos.</a:t>
            </a:r>
            <a:endParaRPr sz="2500" b="1">
              <a:solidFill>
                <a:srgbClr val="EAFF6A"/>
              </a:solidFill>
              <a:latin typeface="DM Sans"/>
              <a:ea typeface="DM Sans"/>
              <a:cs typeface="DM Sans"/>
              <a:sym typeface="DM Sans"/>
            </a:endParaRPr>
          </a:p>
        </p:txBody>
      </p:sp>
      <p:sp>
        <p:nvSpPr>
          <p:cNvPr id="402" name="Google Shape;402;p54"/>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8"/>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8"/>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sp>
        <p:nvSpPr>
          <p:cNvPr id="101" name="Google Shape;101;p28"/>
          <p:cNvSpPr/>
          <p:nvPr/>
        </p:nvSpPr>
        <p:spPr>
          <a:xfrm>
            <a:off x="588525" y="2401759"/>
            <a:ext cx="1399200" cy="580200"/>
          </a:xfrm>
          <a:prstGeom prst="rect">
            <a:avLst/>
          </a:prstGeom>
          <a:solidFill>
            <a:srgbClr val="2728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rgbClr val="FFFFFF"/>
                </a:solidFill>
                <a:latin typeface="DM Sans"/>
                <a:ea typeface="DM Sans"/>
                <a:cs typeface="DM Sans"/>
                <a:sym typeface="DM Sans"/>
              </a:rPr>
              <a:t>Lenguaje estructurado de Consulta</a:t>
            </a:r>
            <a:endParaRPr sz="1200">
              <a:solidFill>
                <a:srgbClr val="FFFFFF"/>
              </a:solidFill>
              <a:latin typeface="DM Sans"/>
              <a:ea typeface="DM Sans"/>
              <a:cs typeface="DM Sans"/>
              <a:sym typeface="DM Sans"/>
            </a:endParaRPr>
          </a:p>
        </p:txBody>
      </p:sp>
      <p:cxnSp>
        <p:nvCxnSpPr>
          <p:cNvPr id="102" name="Google Shape;102;p28"/>
          <p:cNvCxnSpPr>
            <a:stCxn id="101" idx="3"/>
            <a:endCxn id="103" idx="1"/>
          </p:cNvCxnSpPr>
          <p:nvPr/>
        </p:nvCxnSpPr>
        <p:spPr>
          <a:xfrm rot="10800000" flipH="1">
            <a:off x="1987725" y="790759"/>
            <a:ext cx="3067800" cy="1901100"/>
          </a:xfrm>
          <a:prstGeom prst="bentConnector3">
            <a:avLst>
              <a:gd name="adj1" fmla="val 50001"/>
            </a:avLst>
          </a:prstGeom>
          <a:noFill/>
          <a:ln w="9525" cap="flat" cmpd="sng">
            <a:solidFill>
              <a:srgbClr val="CCCCCC"/>
            </a:solidFill>
            <a:prstDash val="solid"/>
            <a:round/>
            <a:headEnd type="none" w="med" len="med"/>
            <a:tailEnd type="oval" w="med" len="med"/>
          </a:ln>
        </p:spPr>
      </p:cxnSp>
      <p:pic>
        <p:nvPicPr>
          <p:cNvPr id="104" name="Google Shape;104;p28"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03" name="Google Shape;103;p28"/>
          <p:cNvSpPr/>
          <p:nvPr/>
        </p:nvSpPr>
        <p:spPr>
          <a:xfrm>
            <a:off x="5055575" y="607574"/>
            <a:ext cx="1596900" cy="3666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DDL</a:t>
            </a:r>
            <a:endParaRPr sz="1200">
              <a:solidFill>
                <a:srgbClr val="222222"/>
              </a:solidFill>
              <a:latin typeface="DM Sans"/>
              <a:ea typeface="DM Sans"/>
              <a:cs typeface="DM Sans"/>
              <a:sym typeface="DM Sans"/>
            </a:endParaRPr>
          </a:p>
        </p:txBody>
      </p:sp>
      <p:sp>
        <p:nvSpPr>
          <p:cNvPr id="105" name="Google Shape;105;p28"/>
          <p:cNvSpPr/>
          <p:nvPr/>
        </p:nvSpPr>
        <p:spPr>
          <a:xfrm>
            <a:off x="5055575" y="1385174"/>
            <a:ext cx="1596900" cy="3006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DML</a:t>
            </a:r>
            <a:endParaRPr sz="1200">
              <a:solidFill>
                <a:srgbClr val="222222"/>
              </a:solidFill>
              <a:latin typeface="DM Sans"/>
              <a:ea typeface="DM Sans"/>
              <a:cs typeface="DM Sans"/>
              <a:sym typeface="DM Sans"/>
            </a:endParaRPr>
          </a:p>
        </p:txBody>
      </p:sp>
      <p:cxnSp>
        <p:nvCxnSpPr>
          <p:cNvPr id="106" name="Google Shape;106;p28"/>
          <p:cNvCxnSpPr>
            <a:stCxn id="101" idx="3"/>
            <a:endCxn id="105" idx="1"/>
          </p:cNvCxnSpPr>
          <p:nvPr/>
        </p:nvCxnSpPr>
        <p:spPr>
          <a:xfrm rot="10800000" flipH="1">
            <a:off x="1987725" y="1535359"/>
            <a:ext cx="3067800" cy="1156500"/>
          </a:xfrm>
          <a:prstGeom prst="bentConnector3">
            <a:avLst>
              <a:gd name="adj1" fmla="val 50001"/>
            </a:avLst>
          </a:prstGeom>
          <a:noFill/>
          <a:ln w="9525" cap="flat" cmpd="sng">
            <a:solidFill>
              <a:srgbClr val="CCCCCC"/>
            </a:solidFill>
            <a:prstDash val="solid"/>
            <a:round/>
            <a:headEnd type="none" w="med" len="med"/>
            <a:tailEnd type="oval" w="med" len="med"/>
          </a:ln>
        </p:spPr>
      </p:cxnSp>
      <p:sp>
        <p:nvSpPr>
          <p:cNvPr id="107" name="Google Shape;107;p28"/>
          <p:cNvSpPr/>
          <p:nvPr/>
        </p:nvSpPr>
        <p:spPr>
          <a:xfrm>
            <a:off x="5055575" y="2017463"/>
            <a:ext cx="1596900" cy="40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Consultas complejas</a:t>
            </a:r>
            <a:endParaRPr sz="1200">
              <a:solidFill>
                <a:srgbClr val="222222"/>
              </a:solidFill>
              <a:latin typeface="DM Sans"/>
              <a:ea typeface="DM Sans"/>
              <a:cs typeface="DM Sans"/>
              <a:sym typeface="DM Sans"/>
            </a:endParaRPr>
          </a:p>
        </p:txBody>
      </p:sp>
      <p:sp>
        <p:nvSpPr>
          <p:cNvPr id="108" name="Google Shape;108;p28"/>
          <p:cNvSpPr/>
          <p:nvPr/>
        </p:nvSpPr>
        <p:spPr>
          <a:xfrm>
            <a:off x="5055575" y="2694763"/>
            <a:ext cx="1596900" cy="40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TCL</a:t>
            </a:r>
            <a:endParaRPr sz="1200">
              <a:solidFill>
                <a:srgbClr val="222222"/>
              </a:solidFill>
              <a:latin typeface="DM Sans"/>
              <a:ea typeface="DM Sans"/>
              <a:cs typeface="DM Sans"/>
              <a:sym typeface="DM Sans"/>
            </a:endParaRPr>
          </a:p>
        </p:txBody>
      </p:sp>
      <p:sp>
        <p:nvSpPr>
          <p:cNvPr id="109" name="Google Shape;109;p28"/>
          <p:cNvSpPr/>
          <p:nvPr/>
        </p:nvSpPr>
        <p:spPr>
          <a:xfrm>
            <a:off x="5055575" y="3372050"/>
            <a:ext cx="1596900" cy="40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Otros comandos</a:t>
            </a:r>
            <a:endParaRPr sz="1200">
              <a:solidFill>
                <a:srgbClr val="222222"/>
              </a:solidFill>
              <a:latin typeface="DM Sans"/>
              <a:ea typeface="DM Sans"/>
              <a:cs typeface="DM Sans"/>
              <a:sym typeface="DM Sans"/>
            </a:endParaRPr>
          </a:p>
        </p:txBody>
      </p:sp>
      <p:sp>
        <p:nvSpPr>
          <p:cNvPr id="110" name="Google Shape;110;p28"/>
          <p:cNvSpPr/>
          <p:nvPr/>
        </p:nvSpPr>
        <p:spPr>
          <a:xfrm>
            <a:off x="5055575" y="4049325"/>
            <a:ext cx="1596900" cy="40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Joins, Agrupaciones y Agregaciones</a:t>
            </a:r>
            <a:endParaRPr sz="1200">
              <a:solidFill>
                <a:srgbClr val="222222"/>
              </a:solidFill>
              <a:latin typeface="DM Sans"/>
              <a:ea typeface="DM Sans"/>
              <a:cs typeface="DM Sans"/>
              <a:sym typeface="DM Sans"/>
            </a:endParaRPr>
          </a:p>
        </p:txBody>
      </p:sp>
      <p:cxnSp>
        <p:nvCxnSpPr>
          <p:cNvPr id="111" name="Google Shape;111;p28"/>
          <p:cNvCxnSpPr>
            <a:stCxn id="101" idx="3"/>
            <a:endCxn id="107" idx="1"/>
          </p:cNvCxnSpPr>
          <p:nvPr/>
        </p:nvCxnSpPr>
        <p:spPr>
          <a:xfrm rot="10800000" flipH="1">
            <a:off x="1987725" y="2217559"/>
            <a:ext cx="3067800" cy="474300"/>
          </a:xfrm>
          <a:prstGeom prst="bentConnector3">
            <a:avLst>
              <a:gd name="adj1" fmla="val 50001"/>
            </a:avLst>
          </a:prstGeom>
          <a:noFill/>
          <a:ln w="9525" cap="flat" cmpd="sng">
            <a:solidFill>
              <a:srgbClr val="CCCCCC"/>
            </a:solidFill>
            <a:prstDash val="solid"/>
            <a:round/>
            <a:headEnd type="none" w="med" len="med"/>
            <a:tailEnd type="oval" w="med" len="med"/>
          </a:ln>
        </p:spPr>
      </p:cxnSp>
      <p:cxnSp>
        <p:nvCxnSpPr>
          <p:cNvPr id="112" name="Google Shape;112;p28"/>
          <p:cNvCxnSpPr>
            <a:stCxn id="101" idx="3"/>
            <a:endCxn id="108" idx="1"/>
          </p:cNvCxnSpPr>
          <p:nvPr/>
        </p:nvCxnSpPr>
        <p:spPr>
          <a:xfrm>
            <a:off x="1987725" y="2691859"/>
            <a:ext cx="3067800" cy="203100"/>
          </a:xfrm>
          <a:prstGeom prst="bentConnector3">
            <a:avLst>
              <a:gd name="adj1" fmla="val 50001"/>
            </a:avLst>
          </a:prstGeom>
          <a:noFill/>
          <a:ln w="9525" cap="flat" cmpd="sng">
            <a:solidFill>
              <a:srgbClr val="CCCCCC"/>
            </a:solidFill>
            <a:prstDash val="solid"/>
            <a:round/>
            <a:headEnd type="none" w="med" len="med"/>
            <a:tailEnd type="oval" w="med" len="med"/>
          </a:ln>
        </p:spPr>
      </p:cxnSp>
      <p:cxnSp>
        <p:nvCxnSpPr>
          <p:cNvPr id="113" name="Google Shape;113;p28"/>
          <p:cNvCxnSpPr>
            <a:stCxn id="101" idx="3"/>
            <a:endCxn id="109" idx="1"/>
          </p:cNvCxnSpPr>
          <p:nvPr/>
        </p:nvCxnSpPr>
        <p:spPr>
          <a:xfrm>
            <a:off x="1987725" y="2691859"/>
            <a:ext cx="3067800" cy="880200"/>
          </a:xfrm>
          <a:prstGeom prst="bentConnector3">
            <a:avLst>
              <a:gd name="adj1" fmla="val 50001"/>
            </a:avLst>
          </a:prstGeom>
          <a:noFill/>
          <a:ln w="9525" cap="flat" cmpd="sng">
            <a:solidFill>
              <a:srgbClr val="CCCCCC"/>
            </a:solidFill>
            <a:prstDash val="solid"/>
            <a:round/>
            <a:headEnd type="none" w="med" len="med"/>
            <a:tailEnd type="oval" w="med" len="med"/>
          </a:ln>
        </p:spPr>
      </p:cxnSp>
      <p:cxnSp>
        <p:nvCxnSpPr>
          <p:cNvPr id="114" name="Google Shape;114;p28"/>
          <p:cNvCxnSpPr>
            <a:stCxn id="101" idx="3"/>
            <a:endCxn id="110" idx="1"/>
          </p:cNvCxnSpPr>
          <p:nvPr/>
        </p:nvCxnSpPr>
        <p:spPr>
          <a:xfrm>
            <a:off x="1987725" y="2691859"/>
            <a:ext cx="3067800" cy="1557600"/>
          </a:xfrm>
          <a:prstGeom prst="bentConnector3">
            <a:avLst>
              <a:gd name="adj1" fmla="val 50001"/>
            </a:avLst>
          </a:prstGeom>
          <a:noFill/>
          <a:ln w="9525" cap="flat" cmpd="sng">
            <a:solidFill>
              <a:srgbClr val="CCCCCC"/>
            </a:solidFill>
            <a:prstDash val="solid"/>
            <a:round/>
            <a:headEnd type="none" w="med" len="med"/>
            <a:tailEnd type="oval" w="med" len="med"/>
          </a:ln>
        </p:spPr>
      </p:cxnSp>
      <p:sp>
        <p:nvSpPr>
          <p:cNvPr id="115" name="Google Shape;115;p28"/>
          <p:cNvSpPr txBox="1"/>
          <p:nvPr/>
        </p:nvSpPr>
        <p:spPr>
          <a:xfrm>
            <a:off x="3303325" y="526300"/>
            <a:ext cx="394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6" name="Google Shape;116;p28"/>
          <p:cNvSpPr/>
          <p:nvPr/>
        </p:nvSpPr>
        <p:spPr>
          <a:xfrm>
            <a:off x="3303325" y="1840175"/>
            <a:ext cx="3710100" cy="2784600"/>
          </a:xfrm>
          <a:prstGeom prst="rect">
            <a:avLst/>
          </a:prstGeom>
          <a:noFill/>
          <a:ln w="9525"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8"/>
          <p:cNvSpPr txBox="1"/>
          <p:nvPr/>
        </p:nvSpPr>
        <p:spPr>
          <a:xfrm>
            <a:off x="7162825" y="2981950"/>
            <a:ext cx="129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rgbClr val="EA90FF"/>
                </a:solidFill>
              </a:rPr>
              <a:t>Parte II</a:t>
            </a:r>
            <a:endParaRPr>
              <a:solidFill>
                <a:srgbClr val="EA9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Consistencia de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transacciones</a:t>
            </a:r>
            <a:endParaRPr sz="4000" b="1" i="0" u="none" strike="noStrike" cap="none">
              <a:solidFill>
                <a:schemeClr val="dk1"/>
              </a:solidFill>
              <a:latin typeface="DM Sans"/>
              <a:ea typeface="DM Sans"/>
              <a:cs typeface="DM Sans"/>
              <a:sym typeface="DM Sans"/>
            </a:endParaRPr>
          </a:p>
        </p:txBody>
      </p:sp>
      <p:pic>
        <p:nvPicPr>
          <p:cNvPr id="408" name="Google Shape;408;p55"/>
          <p:cNvPicPr preferRelativeResize="0"/>
          <p:nvPr/>
        </p:nvPicPr>
        <p:blipFill>
          <a:blip r:embed="rId3">
            <a:alphaModFix/>
          </a:blip>
          <a:stretch>
            <a:fillRect/>
          </a:stretch>
        </p:blipFill>
        <p:spPr>
          <a:xfrm>
            <a:off x="7445525" y="468000"/>
            <a:ext cx="1197025" cy="1197025"/>
          </a:xfrm>
          <a:prstGeom prst="rect">
            <a:avLst/>
          </a:prstGeom>
          <a:noFill/>
          <a:ln>
            <a:noFill/>
          </a:ln>
        </p:spPr>
      </p:pic>
      <p:pic>
        <p:nvPicPr>
          <p:cNvPr id="409" name="Google Shape;409;p55"/>
          <p:cNvPicPr preferRelativeResize="0"/>
          <p:nvPr/>
        </p:nvPicPr>
        <p:blipFill>
          <a:blip r:embed="rId4">
            <a:alphaModFix/>
          </a:blip>
          <a:stretch>
            <a:fillRect/>
          </a:stretch>
        </p:blipFill>
        <p:spPr>
          <a:xfrm>
            <a:off x="3673070" y="2198522"/>
            <a:ext cx="1286734" cy="1286734"/>
          </a:xfrm>
          <a:prstGeom prst="rect">
            <a:avLst/>
          </a:prstGeom>
          <a:noFill/>
          <a:ln>
            <a:noFill/>
          </a:ln>
        </p:spPr>
      </p:pic>
      <p:pic>
        <p:nvPicPr>
          <p:cNvPr id="410" name="Google Shape;410;p55"/>
          <p:cNvPicPr preferRelativeResize="0"/>
          <p:nvPr/>
        </p:nvPicPr>
        <p:blipFill>
          <a:blip r:embed="rId5">
            <a:alphaModFix/>
          </a:blip>
          <a:stretch>
            <a:fillRect/>
          </a:stretch>
        </p:blipFill>
        <p:spPr>
          <a:xfrm>
            <a:off x="5694839" y="2040037"/>
            <a:ext cx="1603702" cy="1603702"/>
          </a:xfrm>
          <a:prstGeom prst="rect">
            <a:avLst/>
          </a:prstGeom>
          <a:noFill/>
          <a:ln>
            <a:noFill/>
          </a:ln>
        </p:spPr>
      </p:pic>
      <p:pic>
        <p:nvPicPr>
          <p:cNvPr id="411" name="Google Shape;411;p55"/>
          <p:cNvPicPr preferRelativeResize="0"/>
          <p:nvPr/>
        </p:nvPicPr>
        <p:blipFill>
          <a:blip r:embed="rId6">
            <a:alphaModFix/>
          </a:blip>
          <a:stretch>
            <a:fillRect/>
          </a:stretch>
        </p:blipFill>
        <p:spPr>
          <a:xfrm>
            <a:off x="1334331" y="2040037"/>
            <a:ext cx="1603702" cy="1603702"/>
          </a:xfrm>
          <a:prstGeom prst="rect">
            <a:avLst/>
          </a:prstGeom>
          <a:noFill/>
          <a:ln>
            <a:noFill/>
          </a:ln>
        </p:spPr>
      </p:pic>
      <p:sp>
        <p:nvSpPr>
          <p:cNvPr id="412" name="Google Shape;412;p55"/>
          <p:cNvSpPr txBox="1"/>
          <p:nvPr/>
        </p:nvSpPr>
        <p:spPr>
          <a:xfrm>
            <a:off x="935013" y="3646572"/>
            <a:ext cx="2402400" cy="39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Esteban</a:t>
            </a:r>
            <a:endParaRPr sz="1350">
              <a:latin typeface="DM Sans"/>
              <a:ea typeface="DM Sans"/>
              <a:cs typeface="DM Sans"/>
              <a:sym typeface="DM Sans"/>
            </a:endParaRPr>
          </a:p>
        </p:txBody>
      </p:sp>
      <p:sp>
        <p:nvSpPr>
          <p:cNvPr id="413" name="Google Shape;413;p55"/>
          <p:cNvSpPr txBox="1"/>
          <p:nvPr/>
        </p:nvSpPr>
        <p:spPr>
          <a:xfrm>
            <a:off x="5295520" y="3646562"/>
            <a:ext cx="2402400" cy="39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Matías</a:t>
            </a:r>
            <a:endParaRPr sz="1350">
              <a:latin typeface="DM Sans"/>
              <a:ea typeface="DM Sans"/>
              <a:cs typeface="DM Sans"/>
              <a:sym typeface="DM Sans"/>
            </a:endParaRPr>
          </a:p>
        </p:txBody>
      </p:sp>
      <p:sp>
        <p:nvSpPr>
          <p:cNvPr id="414" name="Google Shape;414;p55"/>
          <p:cNvSpPr txBox="1"/>
          <p:nvPr/>
        </p:nvSpPr>
        <p:spPr>
          <a:xfrm>
            <a:off x="3032135" y="1804048"/>
            <a:ext cx="2402400" cy="39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10 mil pesos</a:t>
            </a:r>
            <a:endParaRPr sz="1350">
              <a:latin typeface="DM Sans"/>
              <a:ea typeface="DM Sans"/>
              <a:cs typeface="DM Sans"/>
              <a:sym typeface="DM Sans"/>
            </a:endParaRPr>
          </a:p>
        </p:txBody>
      </p:sp>
      <p:sp>
        <p:nvSpPr>
          <p:cNvPr id="415" name="Google Shape;415;p55"/>
          <p:cNvSpPr/>
          <p:nvPr/>
        </p:nvSpPr>
        <p:spPr>
          <a:xfrm>
            <a:off x="2948804" y="2782751"/>
            <a:ext cx="344100" cy="264600"/>
          </a:xfrm>
          <a:prstGeom prst="rightArrow">
            <a:avLst>
              <a:gd name="adj1" fmla="val 50000"/>
              <a:gd name="adj2" fmla="val 50000"/>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5"/>
          <p:cNvSpPr/>
          <p:nvPr/>
        </p:nvSpPr>
        <p:spPr>
          <a:xfrm>
            <a:off x="5340053" y="2782751"/>
            <a:ext cx="344100" cy="264600"/>
          </a:xfrm>
          <a:prstGeom prst="rightArrow">
            <a:avLst>
              <a:gd name="adj1" fmla="val 50000"/>
              <a:gd name="adj2" fmla="val 50000"/>
            </a:avLst>
          </a:prstGeom>
          <a:solidFill>
            <a:srgbClr val="3CE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5"/>
          <p:cNvSpPr txBox="1"/>
          <p:nvPr/>
        </p:nvSpPr>
        <p:spPr>
          <a:xfrm>
            <a:off x="2166592" y="3999375"/>
            <a:ext cx="5811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Consideremos como ejemplo la base de datos de un banco</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6"/>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Consistencia de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transacciones</a:t>
            </a:r>
            <a:endParaRPr sz="4000" b="1" i="0" u="none" strike="noStrike" cap="none">
              <a:solidFill>
                <a:schemeClr val="dk1"/>
              </a:solidFill>
              <a:latin typeface="DM Sans"/>
              <a:ea typeface="DM Sans"/>
              <a:cs typeface="DM Sans"/>
              <a:sym typeface="DM Sans"/>
            </a:endParaRPr>
          </a:p>
        </p:txBody>
      </p:sp>
      <p:pic>
        <p:nvPicPr>
          <p:cNvPr id="423" name="Google Shape;423;p5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424" name="Google Shape;424;p56"/>
          <p:cNvSpPr txBox="1"/>
          <p:nvPr/>
        </p:nvSpPr>
        <p:spPr>
          <a:xfrm>
            <a:off x="706875" y="1972175"/>
            <a:ext cx="7504800" cy="19509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just" rtl="0">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Para el ejemplo tendríamos que ejecutar </a:t>
            </a:r>
            <a:r>
              <a:rPr lang="es" sz="1350" b="1">
                <a:solidFill>
                  <a:schemeClr val="dk1"/>
                </a:solidFill>
                <a:latin typeface="DM Sans"/>
                <a:ea typeface="DM Sans"/>
                <a:cs typeface="DM Sans"/>
                <a:sym typeface="DM Sans"/>
              </a:rPr>
              <a:t>dos operaciones UPDATE</a:t>
            </a:r>
            <a:r>
              <a:rPr lang="es" sz="1350">
                <a:solidFill>
                  <a:schemeClr val="dk1"/>
                </a:solidFill>
                <a:latin typeface="DM Sans"/>
                <a:ea typeface="DM Sans"/>
                <a:cs typeface="DM Sans"/>
                <a:sym typeface="DM Sans"/>
              </a:rPr>
              <a:t> en los registros de una misma tabla, para lo cual se deben realizar dos sentencias SQL distintas: una que disminuya el saldo de Matías y otra que aumente el saldo de Esteban. </a:t>
            </a:r>
            <a:endParaRPr sz="1350">
              <a:solidFill>
                <a:schemeClr val="dk1"/>
              </a:solidFill>
              <a:latin typeface="DM Sans"/>
              <a:ea typeface="DM Sans"/>
              <a:cs typeface="DM Sans"/>
              <a:sym typeface="DM Sans"/>
            </a:endParaRPr>
          </a:p>
          <a:p>
            <a:pPr marL="457200" lvl="0" indent="-314325" algn="just" rtl="0">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Ahora bien, </a:t>
            </a:r>
            <a:r>
              <a:rPr lang="es" sz="1350" b="1">
                <a:solidFill>
                  <a:schemeClr val="dk1"/>
                </a:solidFill>
                <a:latin typeface="DM Sans"/>
                <a:ea typeface="DM Sans"/>
                <a:cs typeface="DM Sans"/>
                <a:sym typeface="DM Sans"/>
              </a:rPr>
              <a:t>¿Qué sucedería si, por algún fallo en el servidor, se ejecuta la primera sentencia UPDATE pero la segunda no? </a:t>
            </a:r>
            <a:endParaRPr sz="1350" b="1">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Transacciones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Transacciones</a:t>
            </a:r>
            <a:endParaRPr sz="4000" b="1" i="0" u="none" strike="noStrike" cap="none">
              <a:solidFill>
                <a:schemeClr val="dk1"/>
              </a:solidFill>
              <a:latin typeface="DM Sans"/>
              <a:ea typeface="DM Sans"/>
              <a:cs typeface="DM Sans"/>
              <a:sym typeface="DM Sans"/>
            </a:endParaRPr>
          </a:p>
        </p:txBody>
      </p:sp>
      <p:pic>
        <p:nvPicPr>
          <p:cNvPr id="435" name="Google Shape;435;p5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436" name="Google Shape;436;p58"/>
          <p:cNvSpPr txBox="1"/>
          <p:nvPr/>
        </p:nvSpPr>
        <p:spPr>
          <a:xfrm>
            <a:off x="800750" y="1213100"/>
            <a:ext cx="4717200" cy="18264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Son una secuencia de operaciones realizadas (por medio de uno o mas SQL querys) en una base de datos bajo una unidad lógica de trabajo</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efectos de todas las sentencias SQL en una transacción pueden confirmarse (aplicarse a la base de datos) o revertirse (deshacerse de la base de datos).</a:t>
            </a:r>
            <a:endParaRPr sz="1350">
              <a:solidFill>
                <a:schemeClr val="dk1"/>
              </a:solidFill>
              <a:latin typeface="DM Sans"/>
              <a:ea typeface="DM Sans"/>
              <a:cs typeface="DM Sans"/>
              <a:sym typeface="DM Sans"/>
            </a:endParaRPr>
          </a:p>
        </p:txBody>
      </p:sp>
      <p:pic>
        <p:nvPicPr>
          <p:cNvPr id="437" name="Google Shape;437;p58"/>
          <p:cNvPicPr preferRelativeResize="0"/>
          <p:nvPr/>
        </p:nvPicPr>
        <p:blipFill>
          <a:blip r:embed="rId4">
            <a:alphaModFix/>
          </a:blip>
          <a:stretch>
            <a:fillRect/>
          </a:stretch>
        </p:blipFill>
        <p:spPr>
          <a:xfrm>
            <a:off x="5797250" y="1622325"/>
            <a:ext cx="2421901" cy="2487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9"/>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Transacciones</a:t>
            </a:r>
            <a:endParaRPr sz="4000" b="1" i="0" u="none" strike="noStrike" cap="none">
              <a:solidFill>
                <a:schemeClr val="dk1"/>
              </a:solidFill>
              <a:latin typeface="DM Sans"/>
              <a:ea typeface="DM Sans"/>
              <a:cs typeface="DM Sans"/>
              <a:sym typeface="DM Sans"/>
            </a:endParaRPr>
          </a:p>
        </p:txBody>
      </p:sp>
      <p:pic>
        <p:nvPicPr>
          <p:cNvPr id="443" name="Google Shape;443;p59"/>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444" name="Google Shape;444;p59"/>
          <p:cNvSpPr txBox="1"/>
          <p:nvPr/>
        </p:nvSpPr>
        <p:spPr>
          <a:xfrm>
            <a:off x="501450" y="1322550"/>
            <a:ext cx="5973900" cy="24705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indicar </a:t>
            </a:r>
            <a:r>
              <a:rPr lang="es" sz="1350" b="1">
                <a:solidFill>
                  <a:schemeClr val="dk1"/>
                </a:solidFill>
                <a:latin typeface="DM Sans"/>
                <a:ea typeface="DM Sans"/>
                <a:cs typeface="DM Sans"/>
                <a:sym typeface="DM Sans"/>
              </a:rPr>
              <a:t>el comienzo de una transacción</a:t>
            </a:r>
            <a:r>
              <a:rPr lang="es" sz="1350">
                <a:solidFill>
                  <a:schemeClr val="dk1"/>
                </a:solidFill>
                <a:latin typeface="DM Sans"/>
                <a:ea typeface="DM Sans"/>
                <a:cs typeface="DM Sans"/>
                <a:sym typeface="DM Sans"/>
              </a:rPr>
              <a:t>, se debe ejecutar </a:t>
            </a:r>
            <a:r>
              <a:rPr lang="es" sz="1350">
                <a:solidFill>
                  <a:schemeClr val="lt1"/>
                </a:solidFill>
                <a:highlight>
                  <a:schemeClr val="dk2"/>
                </a:highlight>
                <a:latin typeface="DM Sans"/>
                <a:ea typeface="DM Sans"/>
                <a:cs typeface="DM Sans"/>
                <a:sym typeface="DM Sans"/>
              </a:rPr>
              <a:t>START TRANSACTION;</a:t>
            </a:r>
            <a:endParaRPr sz="1350">
              <a:solidFill>
                <a:schemeClr val="dk1"/>
              </a:solidFill>
              <a:latin typeface="DM Sans"/>
              <a:ea typeface="DM Sans"/>
              <a:cs typeface="DM Sans"/>
              <a:sym typeface="DM Sans"/>
            </a:endParaRPr>
          </a:p>
          <a:p>
            <a:pPr marL="0" lvl="0" indent="0" algn="just" rtl="0">
              <a:lnSpc>
                <a:spcPct val="100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just" rtl="0">
              <a:lnSpc>
                <a:spcPct val="100000"/>
              </a:lnSpc>
              <a:spcBef>
                <a:spcPts val="0"/>
              </a:spcBef>
              <a:spcAft>
                <a:spcPts val="0"/>
              </a:spcAft>
              <a:buNone/>
            </a:pPr>
            <a:r>
              <a:rPr lang="es" sz="1350">
                <a:solidFill>
                  <a:schemeClr val="dk1"/>
                </a:solidFill>
                <a:latin typeface="DM Sans"/>
                <a:ea typeface="DM Sans"/>
                <a:cs typeface="DM Sans"/>
                <a:sym typeface="DM Sans"/>
              </a:rPr>
              <a:t>A continuación, todas las sentencias SQL que se ejecuten quedarán grabadas temporalmente pero no se realizarán modificaciones físicas en la base de datos hasta que el usuario confirme la transacción.</a:t>
            </a:r>
            <a:endParaRPr sz="1350">
              <a:solidFill>
                <a:schemeClr val="dk1"/>
              </a:solidFill>
              <a:latin typeface="DM Sans"/>
              <a:ea typeface="DM Sans"/>
              <a:cs typeface="DM Sans"/>
              <a:sym typeface="DM Sans"/>
            </a:endParaRPr>
          </a:p>
          <a:p>
            <a:pPr marL="0" lvl="0" indent="0" algn="just" rtl="0">
              <a:lnSpc>
                <a:spcPct val="100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just" rtl="0">
              <a:lnSpc>
                <a:spcPct val="10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a:t>
            </a:r>
            <a:r>
              <a:rPr lang="es" sz="1350" b="1">
                <a:solidFill>
                  <a:schemeClr val="dk1"/>
                </a:solidFill>
                <a:latin typeface="DM Sans"/>
                <a:ea typeface="DM Sans"/>
                <a:cs typeface="DM Sans"/>
                <a:sym typeface="DM Sans"/>
              </a:rPr>
              <a:t>confirmar una transacción exitosa</a:t>
            </a:r>
            <a:r>
              <a:rPr lang="es" sz="1350">
                <a:solidFill>
                  <a:schemeClr val="dk1"/>
                </a:solidFill>
                <a:latin typeface="DM Sans"/>
                <a:ea typeface="DM Sans"/>
                <a:cs typeface="DM Sans"/>
                <a:sym typeface="DM Sans"/>
              </a:rPr>
              <a:t> se ejecuta </a:t>
            </a:r>
            <a:r>
              <a:rPr lang="es" sz="1350">
                <a:solidFill>
                  <a:schemeClr val="lt1"/>
                </a:solidFill>
                <a:highlight>
                  <a:schemeClr val="dk2"/>
                </a:highlight>
                <a:latin typeface="DM Sans"/>
                <a:ea typeface="DM Sans"/>
                <a:cs typeface="DM Sans"/>
                <a:sym typeface="DM Sans"/>
              </a:rPr>
              <a:t> COMMIT;</a:t>
            </a:r>
            <a:endParaRPr sz="1350">
              <a:solidFill>
                <a:schemeClr val="lt1"/>
              </a:solidFill>
              <a:highlight>
                <a:schemeClr val="dk2"/>
              </a:highlight>
              <a:latin typeface="DM Sans"/>
              <a:ea typeface="DM Sans"/>
              <a:cs typeface="DM Sans"/>
              <a:sym typeface="DM Sans"/>
            </a:endParaRPr>
          </a:p>
          <a:p>
            <a:pPr marL="0" lvl="0" indent="0" algn="just" rtl="0">
              <a:lnSpc>
                <a:spcPct val="100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ctr" rtl="0">
              <a:lnSpc>
                <a:spcPct val="100000"/>
              </a:lnSpc>
              <a:spcBef>
                <a:spcPts val="0"/>
              </a:spcBef>
              <a:spcAft>
                <a:spcPts val="0"/>
              </a:spcAft>
              <a:buNone/>
            </a:pPr>
            <a:r>
              <a:rPr lang="es" sz="1350">
                <a:solidFill>
                  <a:schemeClr val="dk1"/>
                </a:solidFill>
                <a:latin typeface="DM Sans"/>
                <a:ea typeface="DM Sans"/>
                <a:cs typeface="DM Sans"/>
                <a:sym typeface="DM Sans"/>
              </a:rPr>
              <a:t>¡Finalmente se pueden escribir de manera definitiva los cambios realizados!</a:t>
            </a:r>
            <a:endParaRPr sz="135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Transacciones</a:t>
            </a:r>
            <a:endParaRPr sz="4000" b="1" i="0" u="none" strike="noStrike" cap="none">
              <a:solidFill>
                <a:schemeClr val="dk1"/>
              </a:solidFill>
              <a:latin typeface="DM Sans"/>
              <a:ea typeface="DM Sans"/>
              <a:cs typeface="DM Sans"/>
              <a:sym typeface="DM Sans"/>
            </a:endParaRPr>
          </a:p>
        </p:txBody>
      </p:sp>
      <p:pic>
        <p:nvPicPr>
          <p:cNvPr id="450" name="Google Shape;450;p6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451" name="Google Shape;451;p60"/>
          <p:cNvSpPr txBox="1"/>
          <p:nvPr/>
        </p:nvSpPr>
        <p:spPr>
          <a:xfrm>
            <a:off x="1483150" y="1665025"/>
            <a:ext cx="5490900" cy="1109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Si en medio de transacción ocurre un fallo, el usuario puede abortar la transacción y volver al estado previo ejecutando </a:t>
            </a:r>
            <a:r>
              <a:rPr lang="es" sz="1350">
                <a:solidFill>
                  <a:schemeClr val="lt1"/>
                </a:solidFill>
                <a:highlight>
                  <a:schemeClr val="dk2"/>
                </a:highlight>
                <a:latin typeface="DM Sans"/>
                <a:ea typeface="DM Sans"/>
                <a:cs typeface="DM Sans"/>
                <a:sym typeface="DM Sans"/>
              </a:rPr>
              <a:t>ROLLBACK;</a:t>
            </a:r>
            <a:endParaRPr sz="1350">
              <a:solidFill>
                <a:schemeClr val="lt1"/>
              </a:solidFill>
              <a:highlight>
                <a:schemeClr val="dk2"/>
              </a:highlight>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latin typeface="DM Sans"/>
              <a:ea typeface="DM Sans"/>
              <a:cs typeface="DM Sans"/>
              <a:sym typeface="DM Sans"/>
            </a:endParaRPr>
          </a:p>
        </p:txBody>
      </p:sp>
      <p:pic>
        <p:nvPicPr>
          <p:cNvPr id="452" name="Google Shape;452;p60"/>
          <p:cNvPicPr preferRelativeResize="0"/>
          <p:nvPr/>
        </p:nvPicPr>
        <p:blipFill>
          <a:blip r:embed="rId4">
            <a:alphaModFix/>
          </a:blip>
          <a:stretch>
            <a:fillRect/>
          </a:stretch>
        </p:blipFill>
        <p:spPr>
          <a:xfrm>
            <a:off x="741800" y="1665025"/>
            <a:ext cx="614675" cy="614675"/>
          </a:xfrm>
          <a:prstGeom prst="rect">
            <a:avLst/>
          </a:prstGeom>
          <a:noFill/>
          <a:ln>
            <a:noFill/>
          </a:ln>
        </p:spPr>
      </p:pic>
      <p:sp>
        <p:nvSpPr>
          <p:cNvPr id="453" name="Google Shape;453;p60"/>
          <p:cNvSpPr txBox="1"/>
          <p:nvPr/>
        </p:nvSpPr>
        <p:spPr>
          <a:xfrm>
            <a:off x="741800" y="2430975"/>
            <a:ext cx="56976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a:solidFill>
                  <a:schemeClr val="dk1"/>
                </a:solidFill>
                <a:latin typeface="DM Sans"/>
                <a:ea typeface="DM Sans"/>
                <a:cs typeface="DM Sans"/>
                <a:sym typeface="DM Sans"/>
              </a:rPr>
              <a:t>La gran mayoría de los sistemas de bases de datos soportan el manejo de transacciones</a:t>
            </a:r>
            <a:r>
              <a:rPr lang="es" sz="1350">
                <a:solidFill>
                  <a:schemeClr val="dk1"/>
                </a:solidFill>
                <a:latin typeface="DM Sans"/>
                <a:ea typeface="DM Sans"/>
                <a:cs typeface="DM Sans"/>
                <a:sym typeface="DM Sans"/>
              </a:rPr>
              <a:t>, sin embargo, lamentablemente nuestra base de datos de ejemplo de W3Schools tiene deshabilitada este tipo de operaciones.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1"/>
          <p:cNvSpPr txBox="1"/>
          <p:nvPr/>
        </p:nvSpPr>
        <p:spPr>
          <a:xfrm>
            <a:off x="568625" y="7893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Transacciones ejemplo</a:t>
            </a:r>
            <a:endParaRPr sz="4000" b="1" i="0" u="none" strike="noStrike" cap="none">
              <a:solidFill>
                <a:schemeClr val="dk1"/>
              </a:solidFill>
              <a:latin typeface="DM Sans"/>
              <a:ea typeface="DM Sans"/>
              <a:cs typeface="DM Sans"/>
              <a:sym typeface="DM Sans"/>
            </a:endParaRPr>
          </a:p>
        </p:txBody>
      </p:sp>
      <p:sp>
        <p:nvSpPr>
          <p:cNvPr id="459" name="Google Shape;459;p61"/>
          <p:cNvSpPr txBox="1"/>
          <p:nvPr/>
        </p:nvSpPr>
        <p:spPr>
          <a:xfrm>
            <a:off x="568625" y="1539150"/>
            <a:ext cx="5342100" cy="2065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En primer lugar se deberá</a:t>
            </a:r>
            <a:r>
              <a:rPr lang="es" sz="1350" b="1">
                <a:solidFill>
                  <a:schemeClr val="dk1"/>
                </a:solidFill>
                <a:latin typeface="DM Sans"/>
                <a:ea typeface="DM Sans"/>
                <a:cs typeface="DM Sans"/>
                <a:sym typeface="DM Sans"/>
              </a:rPr>
              <a:t> iniciar la transacción</a:t>
            </a:r>
            <a:r>
              <a:rPr lang="es" sz="1350">
                <a:solidFill>
                  <a:schemeClr val="dk1"/>
                </a:solidFill>
                <a:latin typeface="DM Sans"/>
                <a:ea typeface="DM Sans"/>
                <a:cs typeface="DM Sans"/>
                <a:sym typeface="DM Sans"/>
              </a:rPr>
              <a:t> con </a:t>
            </a:r>
            <a:r>
              <a:rPr lang="es" sz="1350">
                <a:solidFill>
                  <a:schemeClr val="lt1"/>
                </a:solidFill>
                <a:highlight>
                  <a:schemeClr val="dk2"/>
                </a:highlight>
                <a:latin typeface="DM Sans"/>
                <a:ea typeface="DM Sans"/>
                <a:cs typeface="DM Sans"/>
                <a:sym typeface="DM Sans"/>
              </a:rPr>
              <a:t>START TRANSACTION;</a:t>
            </a:r>
            <a:endParaRPr sz="1350">
              <a:solidFill>
                <a:schemeClr val="lt1"/>
              </a:solidFill>
              <a:highlight>
                <a:schemeClr val="dk2"/>
              </a:highlight>
              <a:latin typeface="DM Sans"/>
              <a:ea typeface="DM Sans"/>
              <a:cs typeface="DM Sans"/>
              <a:sym typeface="DM Sans"/>
            </a:endParaRPr>
          </a:p>
          <a:p>
            <a:pPr marL="0" lvl="0" indent="0" algn="just" rtl="0">
              <a:lnSpc>
                <a:spcPct val="115000"/>
              </a:lnSpc>
              <a:spcBef>
                <a:spcPts val="0"/>
              </a:spcBef>
              <a:spcAft>
                <a:spcPts val="0"/>
              </a:spcAft>
              <a:buNone/>
            </a:pP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Enseguida se deberá registrar la orden 👇</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endParaRPr sz="1350" b="1">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b="1">
                <a:solidFill>
                  <a:schemeClr val="dk1"/>
                </a:solidFill>
                <a:latin typeface="DM Sans"/>
                <a:ea typeface="DM Sans"/>
                <a:cs typeface="DM Sans"/>
                <a:sym typeface="DM Sans"/>
              </a:rPr>
              <a:t>INSERT INTO Orders (CustomerID, EmployeeID, OrderDate, ShipperID)</a:t>
            </a:r>
            <a:endParaRPr sz="1350" b="1">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b="1">
                <a:solidFill>
                  <a:schemeClr val="dk1"/>
                </a:solidFill>
                <a:latin typeface="DM Sans"/>
                <a:ea typeface="DM Sans"/>
                <a:cs typeface="DM Sans"/>
                <a:sym typeface="DM Sans"/>
              </a:rPr>
              <a:t>VALUES (15, 5, '2021-01-01', 2);</a:t>
            </a:r>
            <a:endParaRPr sz="1350" b="1">
              <a:solidFill>
                <a:schemeClr val="dk1"/>
              </a:solidFill>
              <a:latin typeface="DM Sans"/>
              <a:ea typeface="DM Sans"/>
              <a:cs typeface="DM Sans"/>
              <a:sym typeface="DM Sans"/>
            </a:endParaRPr>
          </a:p>
        </p:txBody>
      </p:sp>
      <p:pic>
        <p:nvPicPr>
          <p:cNvPr id="460" name="Google Shape;460;p61"/>
          <p:cNvPicPr preferRelativeResize="0"/>
          <p:nvPr/>
        </p:nvPicPr>
        <p:blipFill>
          <a:blip r:embed="rId3">
            <a:alphaModFix/>
          </a:blip>
          <a:stretch>
            <a:fillRect/>
          </a:stretch>
        </p:blipFill>
        <p:spPr>
          <a:xfrm>
            <a:off x="5960375" y="1515275"/>
            <a:ext cx="2599849" cy="2599849"/>
          </a:xfrm>
          <a:prstGeom prst="rect">
            <a:avLst/>
          </a:prstGeom>
          <a:noFill/>
          <a:ln>
            <a:noFill/>
          </a:ln>
        </p:spPr>
      </p:pic>
      <p:grpSp>
        <p:nvGrpSpPr>
          <p:cNvPr id="461" name="Google Shape;461;p61"/>
          <p:cNvGrpSpPr/>
          <p:nvPr/>
        </p:nvGrpSpPr>
        <p:grpSpPr>
          <a:xfrm>
            <a:off x="838644" y="433776"/>
            <a:ext cx="449030" cy="500088"/>
            <a:chOff x="473351" y="619523"/>
            <a:chExt cx="738900" cy="738900"/>
          </a:xfrm>
        </p:grpSpPr>
        <p:sp>
          <p:nvSpPr>
            <p:cNvPr id="462" name="Google Shape;462;p61"/>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3" name="Google Shape;463;p61"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464" name="Google Shape;464;p61"/>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2"/>
          <p:cNvSpPr txBox="1"/>
          <p:nvPr/>
        </p:nvSpPr>
        <p:spPr>
          <a:xfrm>
            <a:off x="501450" y="7188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Transacciones ejemplo</a:t>
            </a:r>
            <a:endParaRPr sz="4000" b="1" i="0" u="none" strike="noStrike" cap="none">
              <a:solidFill>
                <a:schemeClr val="dk1"/>
              </a:solidFill>
              <a:latin typeface="DM Sans"/>
              <a:ea typeface="DM Sans"/>
              <a:cs typeface="DM Sans"/>
              <a:sym typeface="DM Sans"/>
            </a:endParaRPr>
          </a:p>
        </p:txBody>
      </p:sp>
      <p:sp>
        <p:nvSpPr>
          <p:cNvPr id="470" name="Google Shape;470;p62"/>
          <p:cNvSpPr txBox="1"/>
          <p:nvPr/>
        </p:nvSpPr>
        <p:spPr>
          <a:xfrm>
            <a:off x="680550" y="1496775"/>
            <a:ext cx="5342100" cy="1826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Hasta este momento, la nueva orden se encontraría escrita de manera temporal en la tabla virtual. Si la herramienta lo permitiese, sería posible verificar esto realizando un SELECT sobre la tabla Orders.</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SELECT * FROM Orders </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WHERE OrderDate = '2021-01-01';</a:t>
            </a:r>
            <a:endParaRPr sz="1350">
              <a:solidFill>
                <a:schemeClr val="dk1"/>
              </a:solidFill>
              <a:latin typeface="DM Sans"/>
              <a:ea typeface="DM Sans"/>
              <a:cs typeface="DM Sans"/>
              <a:sym typeface="DM Sans"/>
            </a:endParaRPr>
          </a:p>
        </p:txBody>
      </p:sp>
      <p:sp>
        <p:nvSpPr>
          <p:cNvPr id="471" name="Google Shape;471;p62"/>
          <p:cNvSpPr txBox="1"/>
          <p:nvPr/>
        </p:nvSpPr>
        <p:spPr>
          <a:xfrm>
            <a:off x="680550" y="3411875"/>
            <a:ext cx="4103100" cy="392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fila recientemente insertada.</a:t>
            </a:r>
            <a:endParaRPr sz="1350">
              <a:latin typeface="DM Sans"/>
              <a:ea typeface="DM Sans"/>
              <a:cs typeface="DM Sans"/>
              <a:sym typeface="DM Sans"/>
            </a:endParaRPr>
          </a:p>
        </p:txBody>
      </p:sp>
      <p:pic>
        <p:nvPicPr>
          <p:cNvPr id="472" name="Google Shape;472;p62"/>
          <p:cNvPicPr preferRelativeResize="0"/>
          <p:nvPr/>
        </p:nvPicPr>
        <p:blipFill>
          <a:blip r:embed="rId3">
            <a:alphaModFix/>
          </a:blip>
          <a:stretch>
            <a:fillRect/>
          </a:stretch>
        </p:blipFill>
        <p:spPr>
          <a:xfrm>
            <a:off x="6199475" y="1496775"/>
            <a:ext cx="2443075" cy="2443075"/>
          </a:xfrm>
          <a:prstGeom prst="rect">
            <a:avLst/>
          </a:prstGeom>
          <a:noFill/>
          <a:ln>
            <a:noFill/>
          </a:ln>
        </p:spPr>
      </p:pic>
      <p:grpSp>
        <p:nvGrpSpPr>
          <p:cNvPr id="473" name="Google Shape;473;p62"/>
          <p:cNvGrpSpPr/>
          <p:nvPr/>
        </p:nvGrpSpPr>
        <p:grpSpPr>
          <a:xfrm>
            <a:off x="838644" y="433776"/>
            <a:ext cx="449030" cy="500088"/>
            <a:chOff x="473351" y="619523"/>
            <a:chExt cx="738900" cy="738900"/>
          </a:xfrm>
        </p:grpSpPr>
        <p:sp>
          <p:nvSpPr>
            <p:cNvPr id="474" name="Google Shape;474;p6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5" name="Google Shape;475;p62"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476" name="Google Shape;476;p62"/>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3"/>
          <p:cNvSpPr txBox="1"/>
          <p:nvPr/>
        </p:nvSpPr>
        <p:spPr>
          <a:xfrm>
            <a:off x="501450" y="8430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Transacciones ejemplo</a:t>
            </a:r>
            <a:endParaRPr sz="4000" b="1" i="0" u="none" strike="noStrike" cap="none">
              <a:solidFill>
                <a:schemeClr val="dk1"/>
              </a:solidFill>
              <a:latin typeface="DM Sans"/>
              <a:ea typeface="DM Sans"/>
              <a:cs typeface="DM Sans"/>
              <a:sym typeface="DM Sans"/>
            </a:endParaRPr>
          </a:p>
        </p:txBody>
      </p:sp>
      <p:sp>
        <p:nvSpPr>
          <p:cNvPr id="482" name="Google Shape;482;p63"/>
          <p:cNvSpPr txBox="1"/>
          <p:nvPr/>
        </p:nvSpPr>
        <p:spPr>
          <a:xfrm>
            <a:off x="595900" y="1539138"/>
            <a:ext cx="5342100" cy="1826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Si en este momento </a:t>
            </a:r>
            <a:r>
              <a:rPr lang="es" sz="1350" b="1">
                <a:solidFill>
                  <a:schemeClr val="dk1"/>
                </a:solidFill>
                <a:latin typeface="DM Sans"/>
                <a:ea typeface="DM Sans"/>
                <a:cs typeface="DM Sans"/>
                <a:sym typeface="DM Sans"/>
              </a:rPr>
              <a:t>se aborta la transacción</a:t>
            </a:r>
            <a:r>
              <a:rPr lang="es" sz="1350">
                <a:solidFill>
                  <a:schemeClr val="dk1"/>
                </a:solidFill>
                <a:latin typeface="DM Sans"/>
                <a:ea typeface="DM Sans"/>
                <a:cs typeface="DM Sans"/>
                <a:sym typeface="DM Sans"/>
              </a:rPr>
              <a:t> ejecutando </a:t>
            </a:r>
            <a:r>
              <a:rPr lang="es" sz="1350">
                <a:solidFill>
                  <a:schemeClr val="lt1"/>
                </a:solidFill>
                <a:highlight>
                  <a:schemeClr val="dk2"/>
                </a:highlight>
                <a:latin typeface="DM Sans"/>
                <a:ea typeface="DM Sans"/>
                <a:cs typeface="DM Sans"/>
                <a:sym typeface="DM Sans"/>
              </a:rPr>
              <a:t>ROLLBACK;</a:t>
            </a:r>
            <a:endParaRPr sz="1350">
              <a:solidFill>
                <a:schemeClr val="lt1"/>
              </a:solidFill>
              <a:highlight>
                <a:schemeClr val="dk2"/>
              </a:highlight>
              <a:latin typeface="DM Sans"/>
              <a:ea typeface="DM Sans"/>
              <a:cs typeface="DM Sans"/>
              <a:sym typeface="DM Sans"/>
            </a:endParaRPr>
          </a:p>
          <a:p>
            <a:pPr marL="0" lvl="0" indent="0" algn="just" rtl="0">
              <a:lnSpc>
                <a:spcPct val="115000"/>
              </a:lnSpc>
              <a:spcBef>
                <a:spcPts val="0"/>
              </a:spcBef>
              <a:spcAft>
                <a:spcPts val="0"/>
              </a:spcAft>
              <a:buNone/>
            </a:pP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Se vería que el INSERT no se ha escrito de manera definitiva, dado que al volver a consultar la tabla con la sentencia, no retornaría ningún resultado.</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chemeClr val="dk1"/>
              </a:solidFill>
              <a:latin typeface="DM Sans"/>
              <a:ea typeface="DM Sans"/>
              <a:cs typeface="DM Sans"/>
              <a:sym typeface="DM Sans"/>
            </a:endParaRPr>
          </a:p>
        </p:txBody>
      </p:sp>
      <p:pic>
        <p:nvPicPr>
          <p:cNvPr id="483" name="Google Shape;483;p63"/>
          <p:cNvPicPr preferRelativeResize="0"/>
          <p:nvPr/>
        </p:nvPicPr>
        <p:blipFill>
          <a:blip r:embed="rId3">
            <a:alphaModFix/>
          </a:blip>
          <a:stretch>
            <a:fillRect/>
          </a:stretch>
        </p:blipFill>
        <p:spPr>
          <a:xfrm>
            <a:off x="5985900" y="1396948"/>
            <a:ext cx="2438400" cy="2438400"/>
          </a:xfrm>
          <a:prstGeom prst="rect">
            <a:avLst/>
          </a:prstGeom>
          <a:noFill/>
          <a:ln>
            <a:noFill/>
          </a:ln>
        </p:spPr>
      </p:pic>
      <p:grpSp>
        <p:nvGrpSpPr>
          <p:cNvPr id="484" name="Google Shape;484;p63"/>
          <p:cNvGrpSpPr/>
          <p:nvPr/>
        </p:nvGrpSpPr>
        <p:grpSpPr>
          <a:xfrm>
            <a:off x="838644" y="433776"/>
            <a:ext cx="449030" cy="500088"/>
            <a:chOff x="473351" y="619523"/>
            <a:chExt cx="738900" cy="738900"/>
          </a:xfrm>
        </p:grpSpPr>
        <p:sp>
          <p:nvSpPr>
            <p:cNvPr id="485" name="Google Shape;485;p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6" name="Google Shape;486;p6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487" name="Google Shape;487;p63"/>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4"/>
          <p:cNvSpPr txBox="1"/>
          <p:nvPr/>
        </p:nvSpPr>
        <p:spPr>
          <a:xfrm>
            <a:off x="501450" y="7370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Transacciones ejemplo</a:t>
            </a:r>
            <a:endParaRPr sz="4000" b="1" i="0" u="none" strike="noStrike" cap="none">
              <a:solidFill>
                <a:schemeClr val="dk1"/>
              </a:solidFill>
              <a:latin typeface="DM Sans"/>
              <a:ea typeface="DM Sans"/>
              <a:cs typeface="DM Sans"/>
              <a:sym typeface="DM Sans"/>
            </a:endParaRPr>
          </a:p>
        </p:txBody>
      </p:sp>
      <p:sp>
        <p:nvSpPr>
          <p:cNvPr id="493" name="Google Shape;493;p64"/>
          <p:cNvSpPr txBox="1"/>
          <p:nvPr/>
        </p:nvSpPr>
        <p:spPr>
          <a:xfrm>
            <a:off x="596100" y="1329900"/>
            <a:ext cx="7951800" cy="3260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b="1" dirty="0">
                <a:solidFill>
                  <a:schemeClr val="dk1"/>
                </a:solidFill>
                <a:latin typeface="DM Sans"/>
                <a:ea typeface="DM Sans"/>
                <a:cs typeface="DM Sans"/>
                <a:sym typeface="DM Sans"/>
              </a:rPr>
              <a:t>Para simular un registro completo de la venta</a:t>
            </a:r>
            <a:r>
              <a:rPr lang="es" sz="1350" dirty="0">
                <a:solidFill>
                  <a:schemeClr val="dk1"/>
                </a:solidFill>
                <a:latin typeface="DM Sans"/>
                <a:ea typeface="DM Sans"/>
                <a:cs typeface="DM Sans"/>
                <a:sym typeface="DM Sans"/>
              </a:rPr>
              <a:t>, habría que ejecutar el siguiente conjunto de sentencias finalizando con la confirmación de la transacción:</a:t>
            </a:r>
            <a:endParaRPr sz="1350" dirty="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endParaRPr sz="1350" dirty="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dirty="0">
                <a:solidFill>
                  <a:schemeClr val="dk1"/>
                </a:solidFill>
                <a:latin typeface="DM Sans"/>
                <a:ea typeface="DM Sans"/>
                <a:cs typeface="DM Sans"/>
                <a:sym typeface="DM Sans"/>
              </a:rPr>
              <a:t>START TRANSACTION;</a:t>
            </a:r>
            <a:endParaRPr sz="1350" dirty="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dirty="0">
                <a:solidFill>
                  <a:schemeClr val="dk1"/>
                </a:solidFill>
                <a:latin typeface="DM Sans"/>
                <a:ea typeface="DM Sans"/>
                <a:cs typeface="DM Sans"/>
                <a:sym typeface="DM Sans"/>
              </a:rPr>
              <a:t>INSERT INTO Orders (CustomerID, EmployeeID, OrderDate, ShipperID)</a:t>
            </a:r>
            <a:endParaRPr sz="1350" dirty="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dirty="0">
                <a:solidFill>
                  <a:schemeClr val="dk1"/>
                </a:solidFill>
                <a:latin typeface="DM Sans"/>
                <a:ea typeface="DM Sans"/>
                <a:cs typeface="DM Sans"/>
                <a:sym typeface="DM Sans"/>
              </a:rPr>
              <a:t>VALUES (15, 5, '2021-01-01', 2);</a:t>
            </a:r>
            <a:endParaRPr sz="1350" dirty="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endParaRPr sz="1350" dirty="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dirty="0">
                <a:solidFill>
                  <a:schemeClr val="dk1"/>
                </a:solidFill>
                <a:latin typeface="DM Sans"/>
                <a:ea typeface="DM Sans"/>
                <a:cs typeface="DM Sans"/>
                <a:sym typeface="DM Sans"/>
              </a:rPr>
              <a:t>INSERT INTO OrderDetails (OrderID, ProductID, Quantity)</a:t>
            </a:r>
            <a:endParaRPr sz="1350" dirty="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dirty="0">
                <a:solidFill>
                  <a:schemeClr val="dk1"/>
                </a:solidFill>
                <a:latin typeface="DM Sans"/>
                <a:ea typeface="DM Sans"/>
                <a:cs typeface="DM Sans"/>
                <a:sym typeface="DM Sans"/>
              </a:rPr>
              <a:t>VALUES </a:t>
            </a:r>
            <a:br>
              <a:rPr lang="es" sz="1350" dirty="0">
                <a:solidFill>
                  <a:schemeClr val="dk1"/>
                </a:solidFill>
                <a:latin typeface="DM Sans"/>
                <a:ea typeface="DM Sans"/>
                <a:cs typeface="DM Sans"/>
                <a:sym typeface="DM Sans"/>
              </a:rPr>
            </a:br>
            <a:r>
              <a:rPr lang="es" sz="1350" dirty="0">
                <a:solidFill>
                  <a:schemeClr val="dk1"/>
                </a:solidFill>
                <a:latin typeface="DM Sans"/>
                <a:ea typeface="DM Sans"/>
                <a:cs typeface="DM Sans"/>
                <a:sym typeface="DM Sans"/>
              </a:rPr>
              <a:t>	(10444, 11, 5),</a:t>
            </a:r>
            <a:endParaRPr sz="1350" dirty="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dirty="0">
                <a:solidFill>
                  <a:schemeClr val="dk1"/>
                </a:solidFill>
                <a:latin typeface="DM Sans"/>
                <a:ea typeface="DM Sans"/>
                <a:cs typeface="DM Sans"/>
                <a:sym typeface="DM Sans"/>
              </a:rPr>
              <a:t>	(10444, 12, 10),</a:t>
            </a:r>
            <a:endParaRPr sz="1350" dirty="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dirty="0">
                <a:solidFill>
                  <a:schemeClr val="dk1"/>
                </a:solidFill>
                <a:latin typeface="DM Sans"/>
                <a:ea typeface="DM Sans"/>
                <a:cs typeface="DM Sans"/>
                <a:sym typeface="DM Sans"/>
              </a:rPr>
              <a:t>  	(10444, 2, 80);</a:t>
            </a:r>
            <a:endParaRPr sz="1350" dirty="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dirty="0">
                <a:solidFill>
                  <a:schemeClr val="dk1"/>
                </a:solidFill>
                <a:latin typeface="DM Sans"/>
                <a:ea typeface="DM Sans"/>
                <a:cs typeface="DM Sans"/>
                <a:sym typeface="DM Sans"/>
              </a:rPr>
              <a:t>COMMIT;</a:t>
            </a:r>
            <a:endParaRPr sz="1350" dirty="0">
              <a:solidFill>
                <a:schemeClr val="dk1"/>
              </a:solidFill>
              <a:latin typeface="DM Sans"/>
              <a:ea typeface="DM Sans"/>
              <a:cs typeface="DM Sans"/>
              <a:sym typeface="DM Sans"/>
            </a:endParaRPr>
          </a:p>
        </p:txBody>
      </p:sp>
      <p:pic>
        <p:nvPicPr>
          <p:cNvPr id="494" name="Google Shape;494;p64"/>
          <p:cNvPicPr preferRelativeResize="0"/>
          <p:nvPr/>
        </p:nvPicPr>
        <p:blipFill>
          <a:blip r:embed="rId3">
            <a:alphaModFix/>
          </a:blip>
          <a:stretch>
            <a:fillRect/>
          </a:stretch>
        </p:blipFill>
        <p:spPr>
          <a:xfrm>
            <a:off x="6531144" y="2004000"/>
            <a:ext cx="1904475" cy="2430199"/>
          </a:xfrm>
          <a:prstGeom prst="rect">
            <a:avLst/>
          </a:prstGeom>
          <a:noFill/>
          <a:ln>
            <a:noFill/>
          </a:ln>
        </p:spPr>
      </p:pic>
      <p:grpSp>
        <p:nvGrpSpPr>
          <p:cNvPr id="495" name="Google Shape;495;p64"/>
          <p:cNvGrpSpPr/>
          <p:nvPr/>
        </p:nvGrpSpPr>
        <p:grpSpPr>
          <a:xfrm>
            <a:off x="838644" y="433776"/>
            <a:ext cx="449030" cy="500088"/>
            <a:chOff x="473351" y="619523"/>
            <a:chExt cx="738900" cy="738900"/>
          </a:xfrm>
        </p:grpSpPr>
        <p:sp>
          <p:nvSpPr>
            <p:cNvPr id="496" name="Google Shape;496;p6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7" name="Google Shape;497;p64"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498" name="Google Shape;498;p64"/>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Consultas de mayor</a:t>
            </a:r>
            <a:r>
              <a:rPr lang="es" sz="4000" b="1">
                <a:solidFill>
                  <a:schemeClr val="lt1"/>
                </a:solidFill>
                <a:latin typeface="DM Sans"/>
                <a:ea typeface="DM Sans"/>
                <a:cs typeface="DM Sans"/>
                <a:sym typeface="DM Sans"/>
              </a:rPr>
              <a:t> </a:t>
            </a:r>
            <a:r>
              <a:rPr lang="es" sz="4000" b="1">
                <a:solidFill>
                  <a:srgbClr val="EAFF6A"/>
                </a:solidFill>
                <a:latin typeface="DM Sans"/>
                <a:ea typeface="DM Sans"/>
                <a:cs typeface="DM Sans"/>
                <a:sym typeface="DM Sans"/>
              </a:rPr>
              <a:t>complejidad</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5"/>
          <p:cNvSpPr txBox="1"/>
          <p:nvPr/>
        </p:nvSpPr>
        <p:spPr>
          <a:xfrm>
            <a:off x="501450" y="7221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Transacciones ejemplo</a:t>
            </a:r>
            <a:endParaRPr sz="4000" b="1" i="0" u="none" strike="noStrike" cap="none">
              <a:solidFill>
                <a:schemeClr val="dk1"/>
              </a:solidFill>
              <a:latin typeface="DM Sans"/>
              <a:ea typeface="DM Sans"/>
              <a:cs typeface="DM Sans"/>
              <a:sym typeface="DM Sans"/>
            </a:endParaRPr>
          </a:p>
        </p:txBody>
      </p:sp>
      <p:sp>
        <p:nvSpPr>
          <p:cNvPr id="504" name="Google Shape;504;p65"/>
          <p:cNvSpPr txBox="1"/>
          <p:nvPr/>
        </p:nvSpPr>
        <p:spPr>
          <a:xfrm>
            <a:off x="640900" y="1413200"/>
            <a:ext cx="7951800" cy="3021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Tras ejecutar COMMIT, ambas inserciones quedarían asentadas de manera definitiva en la base de datos y a partir de aquí se podría verificar esto ejecutando:</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SELECT o.OrderID, </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o.OrderDate, </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od.OrderDetailID, </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od.ProductID, </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od.Quantity</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FROM Orders AS o</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JOIN OrderDetails AS od</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	ON o.OrderID = od.OrderID</a:t>
            </a:r>
            <a:endParaRPr sz="1350">
              <a:solidFill>
                <a:schemeClr val="dk1"/>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chemeClr val="dk1"/>
                </a:solidFill>
                <a:latin typeface="DM Sans"/>
                <a:ea typeface="DM Sans"/>
                <a:cs typeface="DM Sans"/>
                <a:sym typeface="DM Sans"/>
              </a:rPr>
              <a:t>WHERE o.OrderDate = '2021-01-01';</a:t>
            </a:r>
            <a:endParaRPr sz="1350" b="1">
              <a:solidFill>
                <a:schemeClr val="dk1"/>
              </a:solidFill>
              <a:latin typeface="DM Sans"/>
              <a:ea typeface="DM Sans"/>
              <a:cs typeface="DM Sans"/>
              <a:sym typeface="DM Sans"/>
            </a:endParaRPr>
          </a:p>
        </p:txBody>
      </p:sp>
      <p:pic>
        <p:nvPicPr>
          <p:cNvPr id="505" name="Google Shape;505;p65"/>
          <p:cNvPicPr preferRelativeResize="0"/>
          <p:nvPr/>
        </p:nvPicPr>
        <p:blipFill>
          <a:blip r:embed="rId3">
            <a:alphaModFix/>
          </a:blip>
          <a:stretch>
            <a:fillRect/>
          </a:stretch>
        </p:blipFill>
        <p:spPr>
          <a:xfrm>
            <a:off x="6531144" y="2004000"/>
            <a:ext cx="1904475" cy="2430199"/>
          </a:xfrm>
          <a:prstGeom prst="rect">
            <a:avLst/>
          </a:prstGeom>
          <a:noFill/>
          <a:ln>
            <a:noFill/>
          </a:ln>
        </p:spPr>
      </p:pic>
      <p:grpSp>
        <p:nvGrpSpPr>
          <p:cNvPr id="506" name="Google Shape;506;p65"/>
          <p:cNvGrpSpPr/>
          <p:nvPr/>
        </p:nvGrpSpPr>
        <p:grpSpPr>
          <a:xfrm>
            <a:off x="838644" y="433776"/>
            <a:ext cx="449030" cy="500088"/>
            <a:chOff x="473351" y="619523"/>
            <a:chExt cx="738900" cy="738900"/>
          </a:xfrm>
        </p:grpSpPr>
        <p:sp>
          <p:nvSpPr>
            <p:cNvPr id="507" name="Google Shape;507;p6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8" name="Google Shape;508;p65"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509" name="Google Shape;509;p6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6"/>
          <p:cNvSpPr txBox="1"/>
          <p:nvPr/>
        </p:nvSpPr>
        <p:spPr>
          <a:xfrm>
            <a:off x="1161150" y="2202300"/>
            <a:ext cx="6821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Otros tipos </a:t>
            </a:r>
            <a:r>
              <a:rPr lang="es" sz="4000" b="1">
                <a:solidFill>
                  <a:srgbClr val="83AEFB"/>
                </a:solidFill>
                <a:latin typeface="DM Sans"/>
                <a:ea typeface="DM Sans"/>
                <a:cs typeface="DM Sans"/>
                <a:sym typeface="DM Sans"/>
              </a:rPr>
              <a:t>de comandos </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a:t>
            </a:r>
            <a:endParaRPr sz="4000" b="1" i="0" u="none" strike="noStrike" cap="none">
              <a:solidFill>
                <a:schemeClr val="dk1"/>
              </a:solidFill>
              <a:latin typeface="DM Sans"/>
              <a:ea typeface="DM Sans"/>
              <a:cs typeface="DM Sans"/>
              <a:sym typeface="DM Sans"/>
            </a:endParaRPr>
          </a:p>
        </p:txBody>
      </p:sp>
      <p:sp>
        <p:nvSpPr>
          <p:cNvPr id="525" name="Google Shape;525;p6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26" name="Google Shape;526;p68"/>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27" name="Google Shape;527;p68"/>
          <p:cNvSpPr txBox="1"/>
          <p:nvPr/>
        </p:nvSpPr>
        <p:spPr>
          <a:xfrm>
            <a:off x="682375" y="1457225"/>
            <a:ext cx="4763700" cy="13482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IN le permite especificar varios valores en una cláusula WHERE para filtrado.</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IN es una abreviatura de múltiples condiciones OR.</a:t>
            </a:r>
            <a:endParaRPr sz="1350">
              <a:solidFill>
                <a:schemeClr val="dk1"/>
              </a:solidFill>
              <a:latin typeface="DM Sans"/>
              <a:ea typeface="DM Sans"/>
              <a:cs typeface="DM Sans"/>
              <a:sym typeface="DM Sans"/>
            </a:endParaRPr>
          </a:p>
        </p:txBody>
      </p:sp>
      <p:pic>
        <p:nvPicPr>
          <p:cNvPr id="528" name="Google Shape;528;p68"/>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529" name="Google Shape;529;p68"/>
          <p:cNvPicPr preferRelativeResize="0"/>
          <p:nvPr/>
        </p:nvPicPr>
        <p:blipFill>
          <a:blip r:embed="rId4">
            <a:alphaModFix/>
          </a:blip>
          <a:stretch>
            <a:fillRect/>
          </a:stretch>
        </p:blipFill>
        <p:spPr>
          <a:xfrm>
            <a:off x="5614300" y="1457225"/>
            <a:ext cx="2872275" cy="2872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9"/>
          <p:cNvSpPr txBox="1"/>
          <p:nvPr/>
        </p:nvSpPr>
        <p:spPr>
          <a:xfrm>
            <a:off x="568650" y="7565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 ejemplos</a:t>
            </a:r>
            <a:endParaRPr sz="4000" b="1" i="0" u="none" strike="noStrike" cap="none">
              <a:solidFill>
                <a:schemeClr val="dk1"/>
              </a:solidFill>
              <a:latin typeface="DM Sans"/>
              <a:ea typeface="DM Sans"/>
              <a:cs typeface="DM Sans"/>
              <a:sym typeface="DM Sans"/>
            </a:endParaRPr>
          </a:p>
        </p:txBody>
      </p:sp>
      <p:sp>
        <p:nvSpPr>
          <p:cNvPr id="535" name="Google Shape;535;p69"/>
          <p:cNvSpPr txBox="1"/>
          <p:nvPr/>
        </p:nvSpPr>
        <p:spPr>
          <a:xfrm>
            <a:off x="903775" y="2866350"/>
            <a:ext cx="355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Country </a:t>
            </a:r>
            <a:r>
              <a:rPr lang="es" sz="1100" dirty="0">
                <a:solidFill>
                  <a:srgbClr val="0070C0"/>
                </a:solidFill>
                <a:latin typeface="DM Sans"/>
                <a:ea typeface="DM Sans"/>
                <a:cs typeface="DM Sans"/>
                <a:sym typeface="DM Sans"/>
              </a:rPr>
              <a:t>IN</a:t>
            </a:r>
            <a:r>
              <a:rPr lang="es" sz="1100" dirty="0">
                <a:latin typeface="DM Sans"/>
                <a:ea typeface="DM Sans"/>
                <a:cs typeface="DM Sans"/>
                <a:sym typeface="DM Sans"/>
              </a:rPr>
              <a:t> </a:t>
            </a:r>
            <a:r>
              <a:rPr lang="es" sz="1100" dirty="0">
                <a:solidFill>
                  <a:srgbClr val="00B050"/>
                </a:solidFill>
                <a:latin typeface="DM Sans"/>
                <a:ea typeface="DM Sans"/>
                <a:cs typeface="DM Sans"/>
                <a:sym typeface="DM Sans"/>
              </a:rPr>
              <a:t>(‘Germany’,’France’,’UK’)</a:t>
            </a:r>
            <a:r>
              <a:rPr lang="es" sz="1100" dirty="0">
                <a:solidFill>
                  <a:srgbClr val="000000"/>
                </a:solidFill>
                <a:latin typeface="DM Sans"/>
                <a:ea typeface="DM Sans"/>
                <a:cs typeface="DM Sans"/>
                <a:sym typeface="DM Sans"/>
              </a:rPr>
              <a:t>;</a:t>
            </a:r>
            <a:endParaRPr sz="1100" dirty="0">
              <a:latin typeface="DM Sans"/>
              <a:ea typeface="DM Sans"/>
              <a:cs typeface="DM Sans"/>
              <a:sym typeface="DM Sans"/>
            </a:endParaRPr>
          </a:p>
        </p:txBody>
      </p:sp>
      <p:sp>
        <p:nvSpPr>
          <p:cNvPr id="536" name="Google Shape;536;p69"/>
          <p:cNvSpPr txBox="1"/>
          <p:nvPr/>
        </p:nvSpPr>
        <p:spPr>
          <a:xfrm>
            <a:off x="5655282" y="1764375"/>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537" name="Google Shape;537;p69"/>
          <p:cNvSpPr txBox="1"/>
          <p:nvPr/>
        </p:nvSpPr>
        <p:spPr>
          <a:xfrm>
            <a:off x="1851031" y="254566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538" name="Google Shape;538;p69"/>
          <p:cNvSpPr txBox="1"/>
          <p:nvPr/>
        </p:nvSpPr>
        <p:spPr>
          <a:xfrm>
            <a:off x="5511180" y="254563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3</a:t>
            </a:r>
            <a:endParaRPr sz="1350" b="1">
              <a:solidFill>
                <a:srgbClr val="000000"/>
              </a:solidFill>
              <a:latin typeface="DM Sans"/>
              <a:ea typeface="DM Sans"/>
              <a:cs typeface="DM Sans"/>
              <a:sym typeface="DM Sans"/>
            </a:endParaRPr>
          </a:p>
        </p:txBody>
      </p:sp>
      <p:pic>
        <p:nvPicPr>
          <p:cNvPr id="539" name="Google Shape;539;p69"/>
          <p:cNvPicPr preferRelativeResize="0"/>
          <p:nvPr/>
        </p:nvPicPr>
        <p:blipFill>
          <a:blip r:embed="rId3">
            <a:alphaModFix/>
          </a:blip>
          <a:stretch>
            <a:fillRect/>
          </a:stretch>
        </p:blipFill>
        <p:spPr>
          <a:xfrm>
            <a:off x="5080025" y="1675300"/>
            <a:ext cx="540425" cy="493729"/>
          </a:xfrm>
          <a:prstGeom prst="rect">
            <a:avLst/>
          </a:prstGeom>
          <a:noFill/>
          <a:ln>
            <a:noFill/>
          </a:ln>
        </p:spPr>
      </p:pic>
      <p:sp>
        <p:nvSpPr>
          <p:cNvPr id="540" name="Google Shape;540;p69"/>
          <p:cNvSpPr txBox="1"/>
          <p:nvPr/>
        </p:nvSpPr>
        <p:spPr>
          <a:xfrm>
            <a:off x="1215625" y="1607225"/>
            <a:ext cx="3242400" cy="8004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marL="0" lvl="0" indent="0" algn="l" rtl="0">
              <a:spcBef>
                <a:spcPts val="0"/>
              </a:spcBef>
              <a:spcAft>
                <a:spcPts val="0"/>
              </a:spcAft>
              <a:buNone/>
            </a:pPr>
            <a:r>
              <a:rPr lang="es" sz="1000">
                <a:solidFill>
                  <a:srgbClr val="FF9900"/>
                </a:solidFill>
              </a:rPr>
              <a:t>WHERE</a:t>
            </a:r>
            <a:r>
              <a:rPr lang="es" sz="1000">
                <a:solidFill>
                  <a:schemeClr val="lt1"/>
                </a:solidFill>
              </a:rPr>
              <a:t> column_name  </a:t>
            </a:r>
            <a:r>
              <a:rPr lang="es" sz="1000">
                <a:solidFill>
                  <a:srgbClr val="FF9900"/>
                </a:solidFill>
              </a:rPr>
              <a:t>IN </a:t>
            </a:r>
            <a:r>
              <a:rPr lang="es" sz="1000">
                <a:solidFill>
                  <a:schemeClr val="lt1"/>
                </a:solidFill>
              </a:rPr>
              <a:t>(value1, value2,...)</a:t>
            </a:r>
            <a:endParaRPr sz="1000">
              <a:solidFill>
                <a:schemeClr val="lt1"/>
              </a:solidFill>
            </a:endParaRPr>
          </a:p>
          <a:p>
            <a:pPr marL="0" lvl="0" indent="0" algn="l" rtl="0">
              <a:spcBef>
                <a:spcPts val="0"/>
              </a:spcBef>
              <a:spcAft>
                <a:spcPts val="0"/>
              </a:spcAft>
              <a:buNone/>
            </a:pPr>
            <a:endParaRPr sz="1000">
              <a:solidFill>
                <a:schemeClr val="lt1"/>
              </a:solidFill>
            </a:endParaRPr>
          </a:p>
        </p:txBody>
      </p:sp>
      <p:sp>
        <p:nvSpPr>
          <p:cNvPr id="541" name="Google Shape;541;p69"/>
          <p:cNvSpPr txBox="1"/>
          <p:nvPr/>
        </p:nvSpPr>
        <p:spPr>
          <a:xfrm>
            <a:off x="1733581" y="340241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542" name="Google Shape;542;p69"/>
          <p:cNvSpPr txBox="1"/>
          <p:nvPr/>
        </p:nvSpPr>
        <p:spPr>
          <a:xfrm>
            <a:off x="903775" y="3759100"/>
            <a:ext cx="3796500" cy="408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 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Country </a:t>
            </a:r>
            <a:r>
              <a:rPr lang="es" sz="1100">
                <a:solidFill>
                  <a:srgbClr val="0070C0"/>
                </a:solidFill>
                <a:latin typeface="DM Sans"/>
                <a:ea typeface="DM Sans"/>
                <a:cs typeface="DM Sans"/>
                <a:sym typeface="DM Sans"/>
              </a:rPr>
              <a:t>NOT IN</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(‘Germany’,’France’,’UK’)</a:t>
            </a:r>
            <a:r>
              <a:rPr lang="es" sz="1100">
                <a:solidFill>
                  <a:schemeClr val="dk1"/>
                </a:solidFill>
                <a:latin typeface="DM Sans"/>
                <a:ea typeface="DM Sans"/>
                <a:cs typeface="DM Sans"/>
                <a:sym typeface="DM Sans"/>
              </a:rPr>
              <a:t>;</a:t>
            </a:r>
            <a:endParaRPr sz="1100">
              <a:solidFill>
                <a:srgbClr val="0070C0"/>
              </a:solidFill>
              <a:latin typeface="DM Sans"/>
              <a:ea typeface="DM Sans"/>
              <a:cs typeface="DM Sans"/>
              <a:sym typeface="DM Sans"/>
            </a:endParaRPr>
          </a:p>
        </p:txBody>
      </p:sp>
      <p:sp>
        <p:nvSpPr>
          <p:cNvPr id="543" name="Google Shape;543;p69"/>
          <p:cNvSpPr txBox="1"/>
          <p:nvPr/>
        </p:nvSpPr>
        <p:spPr>
          <a:xfrm>
            <a:off x="5163600" y="2830350"/>
            <a:ext cx="27753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 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i="0" u="none" strike="noStrike" cap="none">
                <a:solidFill>
                  <a:srgbClr val="000000"/>
                </a:solidFill>
                <a:latin typeface="DM Sans"/>
                <a:ea typeface="DM Sans"/>
                <a:cs typeface="DM Sans"/>
                <a:sym typeface="DM Sans"/>
              </a:rPr>
              <a:t> </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Country </a:t>
            </a:r>
            <a:r>
              <a:rPr lang="es" sz="1100">
                <a:solidFill>
                  <a:srgbClr val="0070C0"/>
                </a:solidFill>
                <a:latin typeface="DM Sans"/>
                <a:ea typeface="DM Sans"/>
                <a:cs typeface="DM Sans"/>
                <a:sym typeface="DM Sans"/>
              </a:rPr>
              <a:t>IN </a:t>
            </a:r>
            <a:endParaRPr sz="1100">
              <a:solidFill>
                <a:srgbClr val="0070C0"/>
              </a:solidFill>
              <a:latin typeface="DM Sans"/>
              <a:ea typeface="DM Sans"/>
              <a:cs typeface="DM Sans"/>
              <a:sym typeface="DM Sans"/>
            </a:endParaRPr>
          </a:p>
          <a:p>
            <a:pPr marL="0" marR="0" lvl="0" indent="0" algn="l" rtl="0">
              <a:spcBef>
                <a:spcPts val="0"/>
              </a:spcBef>
              <a:spcAft>
                <a:spcPts val="0"/>
              </a:spcAft>
              <a:buNone/>
            </a:pP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Country </a:t>
            </a: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Suppliers)</a:t>
            </a:r>
            <a:r>
              <a:rPr lang="es" sz="1100">
                <a:solidFill>
                  <a:srgbClr val="0070C0"/>
                </a:solidFill>
                <a:latin typeface="DM Sans"/>
                <a:ea typeface="DM Sans"/>
                <a:cs typeface="DM Sans"/>
                <a:sym typeface="DM Sans"/>
              </a:rPr>
              <a:t> </a:t>
            </a:r>
            <a:endParaRPr sz="1100">
              <a:latin typeface="DM Sans"/>
              <a:ea typeface="DM Sans"/>
              <a:cs typeface="DM Sans"/>
              <a:sym typeface="DM Sans"/>
            </a:endParaRPr>
          </a:p>
        </p:txBody>
      </p:sp>
      <p:grpSp>
        <p:nvGrpSpPr>
          <p:cNvPr id="544" name="Google Shape;544;p69"/>
          <p:cNvGrpSpPr/>
          <p:nvPr/>
        </p:nvGrpSpPr>
        <p:grpSpPr>
          <a:xfrm>
            <a:off x="838644" y="433776"/>
            <a:ext cx="449030" cy="500088"/>
            <a:chOff x="473351" y="619523"/>
            <a:chExt cx="738900" cy="738900"/>
          </a:xfrm>
        </p:grpSpPr>
        <p:sp>
          <p:nvSpPr>
            <p:cNvPr id="545" name="Google Shape;545;p6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6" name="Google Shape;546;p69"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547" name="Google Shape;547;p6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7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BETWEEN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BETWEEN</a:t>
            </a:r>
            <a:endParaRPr sz="4000" b="1" i="0" u="none" strike="noStrike" cap="none">
              <a:solidFill>
                <a:schemeClr val="dk1"/>
              </a:solidFill>
              <a:latin typeface="DM Sans"/>
              <a:ea typeface="DM Sans"/>
              <a:cs typeface="DM Sans"/>
              <a:sym typeface="DM Sans"/>
            </a:endParaRPr>
          </a:p>
        </p:txBody>
      </p:sp>
      <p:sp>
        <p:nvSpPr>
          <p:cNvPr id="558" name="Google Shape;558;p7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59" name="Google Shape;559;p71"/>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0" name="Google Shape;560;p71"/>
          <p:cNvSpPr txBox="1"/>
          <p:nvPr/>
        </p:nvSpPr>
        <p:spPr>
          <a:xfrm>
            <a:off x="682375" y="1457225"/>
            <a:ext cx="4763700" cy="13482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IN le permite especificar varios valores en una cláusula WHERE.</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IN es una abreviatura de múltiples condiciones OR.</a:t>
            </a:r>
            <a:endParaRPr sz="1350">
              <a:solidFill>
                <a:schemeClr val="dk1"/>
              </a:solidFill>
              <a:latin typeface="DM Sans"/>
              <a:ea typeface="DM Sans"/>
              <a:cs typeface="DM Sans"/>
              <a:sym typeface="DM Sans"/>
            </a:endParaRPr>
          </a:p>
        </p:txBody>
      </p:sp>
      <p:pic>
        <p:nvPicPr>
          <p:cNvPr id="561" name="Google Shape;561;p71"/>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562" name="Google Shape;562;p71"/>
          <p:cNvPicPr preferRelativeResize="0"/>
          <p:nvPr/>
        </p:nvPicPr>
        <p:blipFill>
          <a:blip r:embed="rId4">
            <a:alphaModFix/>
          </a:blip>
          <a:stretch>
            <a:fillRect/>
          </a:stretch>
        </p:blipFill>
        <p:spPr>
          <a:xfrm>
            <a:off x="5614313" y="1457225"/>
            <a:ext cx="2872275" cy="2872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2"/>
          <p:cNvSpPr txBox="1"/>
          <p:nvPr/>
        </p:nvSpPr>
        <p:spPr>
          <a:xfrm>
            <a:off x="561200" y="811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BETWEEN ejemplos</a:t>
            </a:r>
            <a:endParaRPr sz="4000" b="1" i="0" u="none" strike="noStrike" cap="none">
              <a:solidFill>
                <a:schemeClr val="dk1"/>
              </a:solidFill>
              <a:latin typeface="DM Sans"/>
              <a:ea typeface="DM Sans"/>
              <a:cs typeface="DM Sans"/>
              <a:sym typeface="DM Sans"/>
            </a:endParaRPr>
          </a:p>
        </p:txBody>
      </p:sp>
      <p:sp>
        <p:nvSpPr>
          <p:cNvPr id="568" name="Google Shape;568;p72"/>
          <p:cNvSpPr txBox="1"/>
          <p:nvPr/>
        </p:nvSpPr>
        <p:spPr>
          <a:xfrm>
            <a:off x="838650" y="2889200"/>
            <a:ext cx="355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Price </a:t>
            </a:r>
            <a:r>
              <a:rPr lang="es" sz="1100" dirty="0">
                <a:solidFill>
                  <a:srgbClr val="0070C0"/>
                </a:solidFill>
                <a:latin typeface="DM Sans"/>
                <a:ea typeface="DM Sans"/>
                <a:cs typeface="DM Sans"/>
                <a:sym typeface="DM Sans"/>
              </a:rPr>
              <a:t>BETWEEN</a:t>
            </a:r>
            <a:r>
              <a:rPr lang="es" sz="1100" dirty="0">
                <a:latin typeface="DM Sans"/>
                <a:ea typeface="DM Sans"/>
                <a:cs typeface="DM Sans"/>
                <a:sym typeface="DM Sans"/>
              </a:rPr>
              <a:t> </a:t>
            </a:r>
            <a:r>
              <a:rPr lang="es" sz="1100" dirty="0">
                <a:solidFill>
                  <a:srgbClr val="00B050"/>
                </a:solidFill>
                <a:latin typeface="DM Sans"/>
                <a:ea typeface="DM Sans"/>
                <a:cs typeface="DM Sans"/>
                <a:sym typeface="DM Sans"/>
              </a:rPr>
              <a:t> 10 </a:t>
            </a:r>
            <a:r>
              <a:rPr lang="es" sz="1100" dirty="0">
                <a:solidFill>
                  <a:srgbClr val="0070C0"/>
                </a:solidFill>
                <a:latin typeface="DM Sans"/>
                <a:ea typeface="DM Sans"/>
                <a:cs typeface="DM Sans"/>
                <a:sym typeface="DM Sans"/>
              </a:rPr>
              <a:t>AND </a:t>
            </a:r>
            <a:r>
              <a:rPr lang="es" sz="1100" dirty="0">
                <a:solidFill>
                  <a:srgbClr val="00B050"/>
                </a:solidFill>
                <a:latin typeface="DM Sans"/>
                <a:ea typeface="DM Sans"/>
                <a:cs typeface="DM Sans"/>
                <a:sym typeface="DM Sans"/>
              </a:rPr>
              <a:t>20</a:t>
            </a:r>
            <a:r>
              <a:rPr lang="es" sz="1100" dirty="0">
                <a:solidFill>
                  <a:srgbClr val="000000"/>
                </a:solidFill>
                <a:latin typeface="DM Sans"/>
                <a:ea typeface="DM Sans"/>
                <a:cs typeface="DM Sans"/>
                <a:sym typeface="DM Sans"/>
              </a:rPr>
              <a:t>;</a:t>
            </a:r>
            <a:endParaRPr sz="1100" dirty="0">
              <a:latin typeface="DM Sans"/>
              <a:ea typeface="DM Sans"/>
              <a:cs typeface="DM Sans"/>
              <a:sym typeface="DM Sans"/>
            </a:endParaRPr>
          </a:p>
        </p:txBody>
      </p:sp>
      <p:sp>
        <p:nvSpPr>
          <p:cNvPr id="569" name="Google Shape;569;p72"/>
          <p:cNvSpPr txBox="1"/>
          <p:nvPr/>
        </p:nvSpPr>
        <p:spPr>
          <a:xfrm>
            <a:off x="5590157" y="1787225"/>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570" name="Google Shape;570;p72"/>
          <p:cNvSpPr txBox="1"/>
          <p:nvPr/>
        </p:nvSpPr>
        <p:spPr>
          <a:xfrm>
            <a:off x="1785906" y="256851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571" name="Google Shape;571;p72"/>
          <p:cNvSpPr txBox="1"/>
          <p:nvPr/>
        </p:nvSpPr>
        <p:spPr>
          <a:xfrm>
            <a:off x="5446055" y="2344250"/>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3</a:t>
            </a:r>
            <a:endParaRPr sz="1350" b="1">
              <a:solidFill>
                <a:srgbClr val="000000"/>
              </a:solidFill>
              <a:latin typeface="DM Sans"/>
              <a:ea typeface="DM Sans"/>
              <a:cs typeface="DM Sans"/>
              <a:sym typeface="DM Sans"/>
            </a:endParaRPr>
          </a:p>
        </p:txBody>
      </p:sp>
      <p:pic>
        <p:nvPicPr>
          <p:cNvPr id="572" name="Google Shape;572;p72"/>
          <p:cNvPicPr preferRelativeResize="0"/>
          <p:nvPr/>
        </p:nvPicPr>
        <p:blipFill>
          <a:blip r:embed="rId3">
            <a:alphaModFix/>
          </a:blip>
          <a:stretch>
            <a:fillRect/>
          </a:stretch>
        </p:blipFill>
        <p:spPr>
          <a:xfrm>
            <a:off x="5014900" y="1698150"/>
            <a:ext cx="540425" cy="493729"/>
          </a:xfrm>
          <a:prstGeom prst="rect">
            <a:avLst/>
          </a:prstGeom>
          <a:noFill/>
          <a:ln>
            <a:noFill/>
          </a:ln>
        </p:spPr>
      </p:pic>
      <p:sp>
        <p:nvSpPr>
          <p:cNvPr id="573" name="Google Shape;573;p72"/>
          <p:cNvSpPr txBox="1"/>
          <p:nvPr/>
        </p:nvSpPr>
        <p:spPr>
          <a:xfrm>
            <a:off x="1146750" y="1665975"/>
            <a:ext cx="3484800" cy="6465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marL="0" lvl="0" indent="0" algn="l" rtl="0">
              <a:spcBef>
                <a:spcPts val="0"/>
              </a:spcBef>
              <a:spcAft>
                <a:spcPts val="0"/>
              </a:spcAft>
              <a:buNone/>
            </a:pPr>
            <a:r>
              <a:rPr lang="es" sz="1000">
                <a:solidFill>
                  <a:srgbClr val="FF9900"/>
                </a:solidFill>
              </a:rPr>
              <a:t>WHERE</a:t>
            </a:r>
            <a:r>
              <a:rPr lang="es" sz="1000">
                <a:solidFill>
                  <a:schemeClr val="lt1"/>
                </a:solidFill>
              </a:rPr>
              <a:t> column_name  </a:t>
            </a:r>
            <a:r>
              <a:rPr lang="es" sz="1000">
                <a:solidFill>
                  <a:srgbClr val="FF9900"/>
                </a:solidFill>
              </a:rPr>
              <a:t>BETWEEN </a:t>
            </a:r>
            <a:r>
              <a:rPr lang="es" sz="1000">
                <a:solidFill>
                  <a:schemeClr val="lt1"/>
                </a:solidFill>
              </a:rPr>
              <a:t>value1 </a:t>
            </a:r>
            <a:r>
              <a:rPr lang="es" sz="1000">
                <a:solidFill>
                  <a:srgbClr val="FF9900"/>
                </a:solidFill>
              </a:rPr>
              <a:t>AND </a:t>
            </a:r>
            <a:r>
              <a:rPr lang="es" sz="1000">
                <a:solidFill>
                  <a:schemeClr val="lt1"/>
                </a:solidFill>
              </a:rPr>
              <a:t>value2</a:t>
            </a:r>
            <a:endParaRPr sz="1000">
              <a:solidFill>
                <a:schemeClr val="lt1"/>
              </a:solidFill>
            </a:endParaRPr>
          </a:p>
        </p:txBody>
      </p:sp>
      <p:sp>
        <p:nvSpPr>
          <p:cNvPr id="574" name="Google Shape;574;p72"/>
          <p:cNvSpPr txBox="1"/>
          <p:nvPr/>
        </p:nvSpPr>
        <p:spPr>
          <a:xfrm>
            <a:off x="1668456" y="342526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575" name="Google Shape;575;p72"/>
          <p:cNvSpPr txBox="1"/>
          <p:nvPr/>
        </p:nvSpPr>
        <p:spPr>
          <a:xfrm>
            <a:off x="838650" y="3781950"/>
            <a:ext cx="3796500" cy="4080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70C0"/>
                </a:solidFill>
                <a:latin typeface="DM Sans"/>
                <a:ea typeface="DM Sans"/>
                <a:cs typeface="DM Sans"/>
                <a:sym typeface="DM Sans"/>
              </a:rPr>
              <a:t>SELECT * 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Price  </a:t>
            </a:r>
            <a:r>
              <a:rPr lang="es" sz="1100">
                <a:solidFill>
                  <a:srgbClr val="0070C0"/>
                </a:solidFill>
                <a:latin typeface="DM Sans"/>
                <a:ea typeface="DM Sans"/>
                <a:cs typeface="DM Sans"/>
                <a:sym typeface="DM Sans"/>
              </a:rPr>
              <a:t>NOT BETWEEN</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 10 </a:t>
            </a:r>
            <a:r>
              <a:rPr lang="es" sz="1100">
                <a:solidFill>
                  <a:srgbClr val="0070C0"/>
                </a:solidFill>
                <a:latin typeface="DM Sans"/>
                <a:ea typeface="DM Sans"/>
                <a:cs typeface="DM Sans"/>
                <a:sym typeface="DM Sans"/>
              </a:rPr>
              <a:t>AND </a:t>
            </a:r>
            <a:r>
              <a:rPr lang="es" sz="1100">
                <a:solidFill>
                  <a:srgbClr val="00B050"/>
                </a:solidFill>
                <a:latin typeface="DM Sans"/>
                <a:ea typeface="DM Sans"/>
                <a:cs typeface="DM Sans"/>
                <a:sym typeface="DM Sans"/>
              </a:rPr>
              <a:t>20</a:t>
            </a:r>
            <a:r>
              <a:rPr lang="es" sz="1100">
                <a:solidFill>
                  <a:schemeClr val="dk1"/>
                </a:solidFill>
                <a:latin typeface="DM Sans"/>
                <a:ea typeface="DM Sans"/>
                <a:cs typeface="DM Sans"/>
                <a:sym typeface="DM Sans"/>
              </a:rPr>
              <a:t>;</a:t>
            </a:r>
            <a:endParaRPr sz="1100">
              <a:solidFill>
                <a:srgbClr val="0070C0"/>
              </a:solidFill>
              <a:latin typeface="DM Sans"/>
              <a:ea typeface="DM Sans"/>
              <a:cs typeface="DM Sans"/>
              <a:sym typeface="DM Sans"/>
            </a:endParaRPr>
          </a:p>
        </p:txBody>
      </p:sp>
      <p:sp>
        <p:nvSpPr>
          <p:cNvPr id="576" name="Google Shape;576;p72"/>
          <p:cNvSpPr txBox="1"/>
          <p:nvPr/>
        </p:nvSpPr>
        <p:spPr>
          <a:xfrm>
            <a:off x="5161650" y="2628950"/>
            <a:ext cx="27753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 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r>
              <a:rPr lang="es" sz="1100" i="0" u="none" strike="noStrike" cap="none">
                <a:solidFill>
                  <a:srgbClr val="000000"/>
                </a:solidFill>
                <a:latin typeface="DM Sans"/>
                <a:ea typeface="DM Sans"/>
                <a:cs typeface="DM Sans"/>
                <a:sym typeface="DM Sans"/>
              </a:rPr>
              <a:t> </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Price </a:t>
            </a:r>
            <a:r>
              <a:rPr lang="es" sz="1100">
                <a:solidFill>
                  <a:srgbClr val="0070C0"/>
                </a:solidFill>
                <a:latin typeface="DM Sans"/>
                <a:ea typeface="DM Sans"/>
                <a:cs typeface="DM Sans"/>
                <a:sym typeface="DM Sans"/>
              </a:rPr>
              <a:t>BETWEEN  </a:t>
            </a:r>
            <a:r>
              <a:rPr lang="es" sz="1100">
                <a:solidFill>
                  <a:srgbClr val="00B050"/>
                </a:solidFill>
                <a:latin typeface="DM Sans"/>
                <a:ea typeface="DM Sans"/>
                <a:cs typeface="DM Sans"/>
                <a:sym typeface="DM Sans"/>
              </a:rPr>
              <a:t>10</a:t>
            </a:r>
            <a:r>
              <a:rPr lang="es" sz="1100">
                <a:solidFill>
                  <a:srgbClr val="0070C0"/>
                </a:solidFill>
                <a:latin typeface="DM Sans"/>
                <a:ea typeface="DM Sans"/>
                <a:cs typeface="DM Sans"/>
                <a:sym typeface="DM Sans"/>
              </a:rPr>
              <a:t> AND</a:t>
            </a:r>
            <a:r>
              <a:rPr lang="es" sz="1100">
                <a:solidFill>
                  <a:srgbClr val="00B050"/>
                </a:solidFill>
                <a:latin typeface="DM Sans"/>
                <a:ea typeface="DM Sans"/>
                <a:cs typeface="DM Sans"/>
                <a:sym typeface="DM Sans"/>
              </a:rPr>
              <a:t> 20</a:t>
            </a:r>
            <a:endParaRPr sz="1100">
              <a:solidFill>
                <a:srgbClr val="0070C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AND </a:t>
            </a:r>
            <a:r>
              <a:rPr lang="es" sz="1100">
                <a:solidFill>
                  <a:schemeClr val="dk1"/>
                </a:solidFill>
                <a:latin typeface="DM Sans"/>
                <a:ea typeface="DM Sans"/>
                <a:cs typeface="DM Sans"/>
                <a:sym typeface="DM Sans"/>
              </a:rPr>
              <a:t>Category </a:t>
            </a:r>
            <a:r>
              <a:rPr lang="es" sz="1100">
                <a:solidFill>
                  <a:srgbClr val="0070C0"/>
                </a:solidFill>
                <a:latin typeface="DM Sans"/>
                <a:ea typeface="DM Sans"/>
                <a:cs typeface="DM Sans"/>
                <a:sym typeface="DM Sans"/>
              </a:rPr>
              <a:t>NOT IN </a:t>
            </a:r>
            <a:r>
              <a:rPr lang="es" sz="1100">
                <a:solidFill>
                  <a:schemeClr val="dk1"/>
                </a:solidFill>
                <a:latin typeface="DM Sans"/>
                <a:ea typeface="DM Sans"/>
                <a:cs typeface="DM Sans"/>
                <a:sym typeface="DM Sans"/>
              </a:rPr>
              <a:t>(1,2,3)</a:t>
            </a:r>
            <a:r>
              <a:rPr lang="es" sz="1100">
                <a:solidFill>
                  <a:srgbClr val="0070C0"/>
                </a:solidFill>
                <a:latin typeface="DM Sans"/>
                <a:ea typeface="DM Sans"/>
                <a:cs typeface="DM Sans"/>
                <a:sym typeface="DM Sans"/>
              </a:rPr>
              <a:t> </a:t>
            </a:r>
            <a:endParaRPr sz="1100">
              <a:latin typeface="DM Sans"/>
              <a:ea typeface="DM Sans"/>
              <a:cs typeface="DM Sans"/>
              <a:sym typeface="DM Sans"/>
            </a:endParaRPr>
          </a:p>
        </p:txBody>
      </p:sp>
      <p:sp>
        <p:nvSpPr>
          <p:cNvPr id="577" name="Google Shape;577;p72"/>
          <p:cNvSpPr txBox="1"/>
          <p:nvPr/>
        </p:nvSpPr>
        <p:spPr>
          <a:xfrm>
            <a:off x="5446055" y="342526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4</a:t>
            </a:r>
            <a:endParaRPr sz="1350" b="1">
              <a:solidFill>
                <a:srgbClr val="000000"/>
              </a:solidFill>
              <a:latin typeface="DM Sans"/>
              <a:ea typeface="DM Sans"/>
              <a:cs typeface="DM Sans"/>
              <a:sym typeface="DM Sans"/>
            </a:endParaRPr>
          </a:p>
        </p:txBody>
      </p:sp>
      <p:sp>
        <p:nvSpPr>
          <p:cNvPr id="578" name="Google Shape;578;p72"/>
          <p:cNvSpPr txBox="1"/>
          <p:nvPr/>
        </p:nvSpPr>
        <p:spPr>
          <a:xfrm>
            <a:off x="5205575" y="3674100"/>
            <a:ext cx="27753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Products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ProductName </a:t>
            </a:r>
            <a:r>
              <a:rPr lang="es" sz="1100" dirty="0">
                <a:solidFill>
                  <a:srgbClr val="0070C0"/>
                </a:solidFill>
                <a:latin typeface="DM Sans"/>
                <a:ea typeface="DM Sans"/>
                <a:cs typeface="DM Sans"/>
                <a:sym typeface="DM Sans"/>
              </a:rPr>
              <a:t>BETWEEN  </a:t>
            </a:r>
            <a:r>
              <a:rPr lang="es" sz="1100" dirty="0">
                <a:solidFill>
                  <a:srgbClr val="00B050"/>
                </a:solidFill>
                <a:latin typeface="DM Sans"/>
                <a:ea typeface="DM Sans"/>
                <a:cs typeface="DM Sans"/>
                <a:sym typeface="DM Sans"/>
              </a:rPr>
              <a:t>‘Carnarvon Tigers’</a:t>
            </a:r>
            <a:r>
              <a:rPr lang="es" sz="1100" dirty="0">
                <a:solidFill>
                  <a:srgbClr val="0070C0"/>
                </a:solidFill>
                <a:latin typeface="DM Sans"/>
                <a:ea typeface="DM Sans"/>
                <a:cs typeface="DM Sans"/>
                <a:sym typeface="DM Sans"/>
              </a:rPr>
              <a:t> AND</a:t>
            </a:r>
            <a:r>
              <a:rPr lang="es" sz="1100" dirty="0">
                <a:solidFill>
                  <a:srgbClr val="00B050"/>
                </a:solidFill>
                <a:latin typeface="DM Sans"/>
                <a:ea typeface="DM Sans"/>
                <a:cs typeface="DM Sans"/>
                <a:sym typeface="DM Sans"/>
              </a:rPr>
              <a:t> ‘Mozzarella di Diobanni’</a:t>
            </a:r>
            <a:endParaRPr sz="1100" dirty="0">
              <a:solidFill>
                <a:srgbClr val="0070C0"/>
              </a:solidFill>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ORDER BY </a:t>
            </a:r>
            <a:r>
              <a:rPr lang="es" sz="1100" dirty="0">
                <a:solidFill>
                  <a:schemeClr val="dk1"/>
                </a:solidFill>
                <a:latin typeface="DM Sans"/>
                <a:ea typeface="DM Sans"/>
                <a:cs typeface="DM Sans"/>
                <a:sym typeface="DM Sans"/>
              </a:rPr>
              <a:t>ProductName</a:t>
            </a:r>
            <a:endParaRPr sz="1100" dirty="0">
              <a:latin typeface="DM Sans"/>
              <a:ea typeface="DM Sans"/>
              <a:cs typeface="DM Sans"/>
              <a:sym typeface="DM Sans"/>
            </a:endParaRPr>
          </a:p>
        </p:txBody>
      </p:sp>
      <p:grpSp>
        <p:nvGrpSpPr>
          <p:cNvPr id="579" name="Google Shape;579;p72"/>
          <p:cNvGrpSpPr/>
          <p:nvPr/>
        </p:nvGrpSpPr>
        <p:grpSpPr>
          <a:xfrm>
            <a:off x="838644" y="433776"/>
            <a:ext cx="449030" cy="500088"/>
            <a:chOff x="473351" y="619523"/>
            <a:chExt cx="738900" cy="738900"/>
          </a:xfrm>
        </p:grpSpPr>
        <p:sp>
          <p:nvSpPr>
            <p:cNvPr id="580" name="Google Shape;580;p7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1" name="Google Shape;581;p72"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582" name="Google Shape;582;p72"/>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ANY</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ANY</a:t>
            </a:r>
            <a:endParaRPr sz="4000" b="1" i="0" u="none" strike="noStrike" cap="none">
              <a:solidFill>
                <a:schemeClr val="dk1"/>
              </a:solidFill>
              <a:latin typeface="DM Sans"/>
              <a:ea typeface="DM Sans"/>
              <a:cs typeface="DM Sans"/>
              <a:sym typeface="DM Sans"/>
            </a:endParaRPr>
          </a:p>
        </p:txBody>
      </p:sp>
      <p:sp>
        <p:nvSpPr>
          <p:cNvPr id="593" name="Google Shape;593;p7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94" name="Google Shape;594;p7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95" name="Google Shape;595;p74"/>
          <p:cNvSpPr txBox="1"/>
          <p:nvPr/>
        </p:nvSpPr>
        <p:spPr>
          <a:xfrm>
            <a:off x="722700" y="1247413"/>
            <a:ext cx="4763700" cy="18264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ANY devuelve un valor booleano como resultado VERDADERO si ALGUNO de lo valores de la subconsulta cumple la condición</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ANY significa que la condición será verdadera si la operación es verdadera para cualquiera de los valores en el rango</a:t>
            </a:r>
            <a:endParaRPr sz="1350">
              <a:solidFill>
                <a:schemeClr val="dk1"/>
              </a:solidFill>
              <a:latin typeface="DM Sans"/>
              <a:ea typeface="DM Sans"/>
              <a:cs typeface="DM Sans"/>
              <a:sym typeface="DM Sans"/>
            </a:endParaRPr>
          </a:p>
        </p:txBody>
      </p:sp>
      <p:pic>
        <p:nvPicPr>
          <p:cNvPr id="596" name="Google Shape;596;p74"/>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597" name="Google Shape;597;p74"/>
          <p:cNvPicPr preferRelativeResize="0"/>
          <p:nvPr/>
        </p:nvPicPr>
        <p:blipFill>
          <a:blip r:embed="rId4">
            <a:alphaModFix/>
          </a:blip>
          <a:stretch>
            <a:fillRect/>
          </a:stretch>
        </p:blipFill>
        <p:spPr>
          <a:xfrm>
            <a:off x="5614313" y="1385950"/>
            <a:ext cx="2872276" cy="2872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0"/>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0"/>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Para esta clase…</a:t>
            </a:r>
            <a:endParaRPr sz="3500" b="1">
              <a:solidFill>
                <a:schemeClr val="lt1"/>
              </a:solidFill>
              <a:latin typeface="DM Sans"/>
              <a:ea typeface="DM Sans"/>
              <a:cs typeface="DM Sans"/>
              <a:sym typeface="DM Sans"/>
            </a:endParaRPr>
          </a:p>
        </p:txBody>
      </p:sp>
      <p:sp>
        <p:nvSpPr>
          <p:cNvPr id="129" name="Google Shape;129;p30"/>
          <p:cNvSpPr txBox="1"/>
          <p:nvPr/>
        </p:nvSpPr>
        <p:spPr>
          <a:xfrm>
            <a:off x="856425" y="1498650"/>
            <a:ext cx="4234800" cy="206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lo largo del curso </a:t>
            </a:r>
            <a:r>
              <a:rPr lang="es" sz="1350" b="1">
                <a:solidFill>
                  <a:schemeClr val="dk1"/>
                </a:solidFill>
                <a:latin typeface="DM Sans"/>
                <a:ea typeface="DM Sans"/>
                <a:cs typeface="DM Sans"/>
                <a:sym typeface="DM Sans"/>
              </a:rPr>
              <a:t>se mostrarán ejemplos utilizando la base de datos de W3School</a:t>
            </a:r>
            <a:r>
              <a:rPr lang="es" sz="1350">
                <a:solidFill>
                  <a:schemeClr val="dk1"/>
                </a:solidFill>
                <a:latin typeface="DM Sans"/>
                <a:ea typeface="DM Sans"/>
                <a:cs typeface="DM Sans"/>
                <a:sym typeface="DM Sans"/>
              </a:rPr>
              <a:t> provista en </a:t>
            </a:r>
            <a:r>
              <a:rPr lang="es" sz="1350" u="sng">
                <a:solidFill>
                  <a:srgbClr val="1155CC"/>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este enlace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Si bien la herramienta cuenta con varias limitaciones en comparación con un sistema de gestión de bases de datos real, </a:t>
            </a:r>
            <a:r>
              <a:rPr lang="es" sz="1350" b="1">
                <a:solidFill>
                  <a:schemeClr val="dk1"/>
                </a:solidFill>
                <a:latin typeface="DM Sans"/>
                <a:ea typeface="DM Sans"/>
                <a:cs typeface="DM Sans"/>
                <a:sym typeface="DM Sans"/>
              </a:rPr>
              <a:t>será suficiente para permitirnos un primer acercamiento a SQL</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130" name="Google Shape;130;p30"/>
          <p:cNvPicPr preferRelativeResize="0"/>
          <p:nvPr/>
        </p:nvPicPr>
        <p:blipFill>
          <a:blip r:embed="rId4">
            <a:alphaModFix/>
          </a:blip>
          <a:stretch>
            <a:fillRect/>
          </a:stretch>
        </p:blipFill>
        <p:spPr>
          <a:xfrm>
            <a:off x="5142725" y="1380200"/>
            <a:ext cx="2935301" cy="2935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5"/>
          <p:cNvSpPr txBox="1"/>
          <p:nvPr/>
        </p:nvSpPr>
        <p:spPr>
          <a:xfrm>
            <a:off x="501450" y="8188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ANY ejemplos</a:t>
            </a:r>
            <a:endParaRPr sz="4000" b="1" i="0" u="none" strike="noStrike" cap="none">
              <a:solidFill>
                <a:schemeClr val="dk1"/>
              </a:solidFill>
              <a:latin typeface="DM Sans"/>
              <a:ea typeface="DM Sans"/>
              <a:cs typeface="DM Sans"/>
              <a:sym typeface="DM Sans"/>
            </a:endParaRPr>
          </a:p>
        </p:txBody>
      </p:sp>
      <p:sp>
        <p:nvSpPr>
          <p:cNvPr id="603" name="Google Shape;603;p75"/>
          <p:cNvSpPr txBox="1"/>
          <p:nvPr/>
        </p:nvSpPr>
        <p:spPr>
          <a:xfrm>
            <a:off x="894875" y="3113250"/>
            <a:ext cx="3554400" cy="1085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ProductName</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ProductID = </a:t>
            </a:r>
            <a:r>
              <a:rPr lang="es" sz="1100">
                <a:solidFill>
                  <a:srgbClr val="0070C0"/>
                </a:solidFill>
                <a:latin typeface="DM Sans"/>
                <a:ea typeface="DM Sans"/>
                <a:cs typeface="DM Sans"/>
                <a:sym typeface="DM Sans"/>
              </a:rPr>
              <a:t>ANY</a:t>
            </a:r>
            <a:r>
              <a:rPr lang="es" sz="1100">
                <a:latin typeface="DM Sans"/>
                <a:ea typeface="DM Sans"/>
                <a:cs typeface="DM Sans"/>
                <a:sym typeface="DM Sans"/>
              </a:rPr>
              <a:t> </a:t>
            </a:r>
            <a:r>
              <a:rPr lang="es" sz="1100">
                <a:solidFill>
                  <a:srgbClr val="00B050"/>
                </a:solidFill>
                <a:latin typeface="DM Sans"/>
                <a:ea typeface="DM Sans"/>
                <a:cs typeface="DM Sans"/>
                <a:sym typeface="DM Sans"/>
              </a:rPr>
              <a:t> </a:t>
            </a:r>
            <a:endParaRPr sz="1100">
              <a:solidFill>
                <a:srgbClr val="00B050"/>
              </a:solidFill>
              <a:latin typeface="DM Sans"/>
              <a:ea typeface="DM Sans"/>
              <a:cs typeface="DM Sans"/>
              <a:sym typeface="DM Sans"/>
            </a:endParaRPr>
          </a:p>
          <a:p>
            <a:pPr marL="0" marR="0" lvl="0" indent="0" algn="l" rtl="0">
              <a:spcBef>
                <a:spcPts val="0"/>
              </a:spcBef>
              <a:spcAft>
                <a:spcPts val="0"/>
              </a:spcAft>
              <a:buNone/>
            </a:pPr>
            <a:r>
              <a:rPr lang="es" sz="1100">
                <a:solidFill>
                  <a:srgbClr val="00B050"/>
                </a:solidFill>
                <a:latin typeface="DM Sans"/>
                <a:ea typeface="DM Sans"/>
                <a:cs typeface="DM Sans"/>
                <a:sym typeface="DM Sans"/>
              </a:rPr>
              <a:t>  </a:t>
            </a: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ProductID </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   FROM </a:t>
            </a:r>
            <a:r>
              <a:rPr lang="es" sz="1100">
                <a:solidFill>
                  <a:schemeClr val="dk1"/>
                </a:solidFill>
                <a:latin typeface="DM Sans"/>
                <a:ea typeface="DM Sans"/>
                <a:cs typeface="DM Sans"/>
                <a:sym typeface="DM Sans"/>
              </a:rPr>
              <a:t>OrderDetails</a:t>
            </a:r>
            <a:endParaRPr sz="110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Quantity &gt;99)</a:t>
            </a:r>
            <a:endParaRPr sz="1100">
              <a:solidFill>
                <a:schemeClr val="dk1"/>
              </a:solidFill>
              <a:latin typeface="DM Sans"/>
              <a:ea typeface="DM Sans"/>
              <a:cs typeface="DM Sans"/>
              <a:sym typeface="DM Sans"/>
            </a:endParaRPr>
          </a:p>
        </p:txBody>
      </p:sp>
      <p:sp>
        <p:nvSpPr>
          <p:cNvPr id="604" name="Google Shape;604;p75"/>
          <p:cNvSpPr txBox="1"/>
          <p:nvPr/>
        </p:nvSpPr>
        <p:spPr>
          <a:xfrm>
            <a:off x="5646382" y="1906775"/>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605" name="Google Shape;605;p75"/>
          <p:cNvSpPr txBox="1"/>
          <p:nvPr/>
        </p:nvSpPr>
        <p:spPr>
          <a:xfrm>
            <a:off x="1366256" y="272404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606" name="Google Shape;606;p75"/>
          <p:cNvSpPr txBox="1"/>
          <p:nvPr/>
        </p:nvSpPr>
        <p:spPr>
          <a:xfrm>
            <a:off x="5355530" y="2688075"/>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pic>
        <p:nvPicPr>
          <p:cNvPr id="607" name="Google Shape;607;p75"/>
          <p:cNvPicPr preferRelativeResize="0"/>
          <p:nvPr/>
        </p:nvPicPr>
        <p:blipFill>
          <a:blip r:embed="rId3">
            <a:alphaModFix/>
          </a:blip>
          <a:stretch>
            <a:fillRect/>
          </a:stretch>
        </p:blipFill>
        <p:spPr>
          <a:xfrm>
            <a:off x="5071125" y="1817700"/>
            <a:ext cx="540425" cy="493729"/>
          </a:xfrm>
          <a:prstGeom prst="rect">
            <a:avLst/>
          </a:prstGeom>
          <a:noFill/>
          <a:ln>
            <a:noFill/>
          </a:ln>
        </p:spPr>
      </p:pic>
      <p:sp>
        <p:nvSpPr>
          <p:cNvPr id="608" name="Google Shape;608;p75"/>
          <p:cNvSpPr txBox="1"/>
          <p:nvPr/>
        </p:nvSpPr>
        <p:spPr>
          <a:xfrm>
            <a:off x="1206725" y="1733775"/>
            <a:ext cx="3484800" cy="954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marL="0" lvl="0" indent="0" algn="l" rtl="0">
              <a:spcBef>
                <a:spcPts val="0"/>
              </a:spcBef>
              <a:spcAft>
                <a:spcPts val="0"/>
              </a:spcAft>
              <a:buNone/>
            </a:pPr>
            <a:r>
              <a:rPr lang="es" sz="1000">
                <a:solidFill>
                  <a:srgbClr val="FF9900"/>
                </a:solidFill>
              </a:rPr>
              <a:t>WHERE</a:t>
            </a:r>
            <a:r>
              <a:rPr lang="es" sz="1000">
                <a:solidFill>
                  <a:schemeClr val="lt1"/>
                </a:solidFill>
              </a:rPr>
              <a:t> column_name operator  </a:t>
            </a:r>
            <a:r>
              <a:rPr lang="es" sz="1000">
                <a:solidFill>
                  <a:srgbClr val="FF9900"/>
                </a:solidFill>
              </a:rPr>
              <a:t>ANY </a:t>
            </a:r>
            <a:endParaRPr sz="1000">
              <a:solidFill>
                <a:schemeClr val="lt1"/>
              </a:solidFill>
            </a:endParaRPr>
          </a:p>
          <a:p>
            <a:pPr marL="0" lvl="0" indent="0" algn="l" rtl="0">
              <a:spcBef>
                <a:spcPts val="0"/>
              </a:spcBef>
              <a:spcAft>
                <a:spcPts val="0"/>
              </a:spcAft>
              <a:buNone/>
            </a:pPr>
            <a:r>
              <a:rPr lang="es" sz="1000">
                <a:solidFill>
                  <a:schemeClr val="lt1"/>
                </a:solidFill>
              </a:rPr>
              <a:t>(</a:t>
            </a:r>
            <a:r>
              <a:rPr lang="es" sz="1000">
                <a:solidFill>
                  <a:srgbClr val="FF9900"/>
                </a:solidFill>
              </a:rPr>
              <a:t>SELECT </a:t>
            </a:r>
            <a:r>
              <a:rPr lang="es" sz="1000">
                <a:solidFill>
                  <a:schemeClr val="lt1"/>
                </a:solidFill>
              </a:rPr>
              <a:t>column_name </a:t>
            </a:r>
            <a:r>
              <a:rPr lang="es" sz="1000">
                <a:solidFill>
                  <a:srgbClr val="FF9900"/>
                </a:solidFill>
              </a:rPr>
              <a:t>FROM </a:t>
            </a:r>
            <a:r>
              <a:rPr lang="es" sz="1000">
                <a:solidFill>
                  <a:schemeClr val="lt1"/>
                </a:solidFill>
              </a:rPr>
              <a:t>table_name </a:t>
            </a:r>
            <a:endParaRPr sz="1000">
              <a:solidFill>
                <a:schemeClr val="lt1"/>
              </a:solidFill>
            </a:endParaRPr>
          </a:p>
          <a:p>
            <a:pPr marL="0" lvl="0" indent="0" algn="l" rtl="0">
              <a:spcBef>
                <a:spcPts val="0"/>
              </a:spcBef>
              <a:spcAft>
                <a:spcPts val="0"/>
              </a:spcAft>
              <a:buClr>
                <a:schemeClr val="dk1"/>
              </a:buClr>
              <a:buSzPts val="1100"/>
              <a:buFont typeface="Arial"/>
              <a:buNone/>
            </a:pPr>
            <a:r>
              <a:rPr lang="es" sz="1000">
                <a:solidFill>
                  <a:srgbClr val="FF9900"/>
                </a:solidFill>
              </a:rPr>
              <a:t>WHERE </a:t>
            </a:r>
            <a:r>
              <a:rPr lang="es" sz="1000">
                <a:solidFill>
                  <a:schemeClr val="lt1"/>
                </a:solidFill>
              </a:rPr>
              <a:t>condition);</a:t>
            </a:r>
            <a:endParaRPr sz="1000">
              <a:solidFill>
                <a:schemeClr val="lt1"/>
              </a:solidFill>
            </a:endParaRPr>
          </a:p>
        </p:txBody>
      </p:sp>
      <p:sp>
        <p:nvSpPr>
          <p:cNvPr id="609" name="Google Shape;609;p75"/>
          <p:cNvSpPr txBox="1"/>
          <p:nvPr/>
        </p:nvSpPr>
        <p:spPr>
          <a:xfrm>
            <a:off x="5071125" y="2989925"/>
            <a:ext cx="2775300" cy="10851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ProductName</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ProductID = </a:t>
            </a:r>
            <a:r>
              <a:rPr lang="es" sz="1100">
                <a:solidFill>
                  <a:srgbClr val="0070C0"/>
                </a:solidFill>
                <a:latin typeface="DM Sans"/>
                <a:ea typeface="DM Sans"/>
                <a:cs typeface="DM Sans"/>
                <a:sym typeface="DM Sans"/>
              </a:rPr>
              <a:t>ANY</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 </a:t>
            </a:r>
            <a:endParaRPr sz="1100">
              <a:solidFill>
                <a:srgbClr val="00B050"/>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B050"/>
                </a:solidFill>
                <a:latin typeface="DM Sans"/>
                <a:ea typeface="DM Sans"/>
                <a:cs typeface="DM Sans"/>
                <a:sym typeface="DM Sans"/>
              </a:rPr>
              <a:t>  </a:t>
            </a: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ProductID </a:t>
            </a:r>
            <a:endParaRPr sz="110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   FROM </a:t>
            </a:r>
            <a:r>
              <a:rPr lang="es" sz="1100">
                <a:solidFill>
                  <a:schemeClr val="dk1"/>
                </a:solidFill>
                <a:latin typeface="DM Sans"/>
                <a:ea typeface="DM Sans"/>
                <a:cs typeface="DM Sans"/>
                <a:sym typeface="DM Sans"/>
              </a:rPr>
              <a:t>OrderDetails</a:t>
            </a:r>
            <a:endParaRPr sz="110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Quantity &gt;1000)</a:t>
            </a:r>
            <a:endParaRPr sz="1100">
              <a:solidFill>
                <a:srgbClr val="0070C0"/>
              </a:solidFill>
              <a:latin typeface="DM Sans"/>
              <a:ea typeface="DM Sans"/>
              <a:cs typeface="DM Sans"/>
              <a:sym typeface="DM Sans"/>
            </a:endParaRPr>
          </a:p>
        </p:txBody>
      </p:sp>
      <p:grpSp>
        <p:nvGrpSpPr>
          <p:cNvPr id="610" name="Google Shape;610;p75"/>
          <p:cNvGrpSpPr/>
          <p:nvPr/>
        </p:nvGrpSpPr>
        <p:grpSpPr>
          <a:xfrm>
            <a:off x="838644" y="433776"/>
            <a:ext cx="449030" cy="500088"/>
            <a:chOff x="473351" y="619523"/>
            <a:chExt cx="738900" cy="738900"/>
          </a:xfrm>
        </p:grpSpPr>
        <p:sp>
          <p:nvSpPr>
            <p:cNvPr id="611" name="Google Shape;611;p7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2" name="Google Shape;612;p75"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613" name="Google Shape;613;p7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ALL</a:t>
            </a:r>
            <a:endParaRPr sz="4000" b="1" i="0" u="none" strike="noStrike" cap="none">
              <a:solidFill>
                <a:schemeClr val="dk1"/>
              </a:solidFill>
              <a:latin typeface="DM Sans"/>
              <a:ea typeface="DM Sans"/>
              <a:cs typeface="DM Sans"/>
              <a:sym typeface="DM Sans"/>
            </a:endParaRPr>
          </a:p>
        </p:txBody>
      </p:sp>
      <p:sp>
        <p:nvSpPr>
          <p:cNvPr id="624" name="Google Shape;624;p7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5" name="Google Shape;625;p77"/>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6" name="Google Shape;626;p77"/>
          <p:cNvSpPr txBox="1"/>
          <p:nvPr/>
        </p:nvSpPr>
        <p:spPr>
          <a:xfrm>
            <a:off x="722700" y="1388588"/>
            <a:ext cx="4763700" cy="20652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 operador ALL devuelve un valor booleano como resultado devuelve VERDADERO si TODOS los valores de la subconsulta cumplen la condición se usa con sentencias SELECT, WHERE y HAVING</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Significa que la condición será verdadera solo si la operación es verdadera para todos los valores en el rango.</a:t>
            </a:r>
            <a:endParaRPr sz="1350">
              <a:solidFill>
                <a:schemeClr val="dk1"/>
              </a:solidFill>
              <a:latin typeface="DM Sans"/>
              <a:ea typeface="DM Sans"/>
              <a:cs typeface="DM Sans"/>
              <a:sym typeface="DM Sans"/>
            </a:endParaRPr>
          </a:p>
        </p:txBody>
      </p:sp>
      <p:pic>
        <p:nvPicPr>
          <p:cNvPr id="627" name="Google Shape;627;p77"/>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628" name="Google Shape;628;p77"/>
          <p:cNvPicPr preferRelativeResize="0"/>
          <p:nvPr/>
        </p:nvPicPr>
        <p:blipFill>
          <a:blip r:embed="rId4">
            <a:alphaModFix/>
          </a:blip>
          <a:stretch>
            <a:fillRect/>
          </a:stretch>
        </p:blipFill>
        <p:spPr>
          <a:xfrm>
            <a:off x="5662475" y="1469175"/>
            <a:ext cx="2872275" cy="2872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8"/>
          <p:cNvSpPr txBox="1"/>
          <p:nvPr/>
        </p:nvSpPr>
        <p:spPr>
          <a:xfrm>
            <a:off x="501450" y="8993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ALL ejemplos</a:t>
            </a:r>
            <a:endParaRPr sz="4000" b="1" i="0" u="none" strike="noStrike" cap="none">
              <a:solidFill>
                <a:schemeClr val="dk1"/>
              </a:solidFill>
              <a:latin typeface="DM Sans"/>
              <a:ea typeface="DM Sans"/>
              <a:cs typeface="DM Sans"/>
              <a:sym typeface="DM Sans"/>
            </a:endParaRPr>
          </a:p>
        </p:txBody>
      </p:sp>
      <p:sp>
        <p:nvSpPr>
          <p:cNvPr id="634" name="Google Shape;634;p78"/>
          <p:cNvSpPr txBox="1"/>
          <p:nvPr/>
        </p:nvSpPr>
        <p:spPr>
          <a:xfrm>
            <a:off x="912675" y="2964250"/>
            <a:ext cx="3554400" cy="1085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ProductName</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ProductID = </a:t>
            </a:r>
            <a:r>
              <a:rPr lang="es" sz="1100">
                <a:solidFill>
                  <a:srgbClr val="0070C0"/>
                </a:solidFill>
                <a:latin typeface="DM Sans"/>
                <a:ea typeface="DM Sans"/>
                <a:cs typeface="DM Sans"/>
                <a:sym typeface="DM Sans"/>
              </a:rPr>
              <a:t>ALL</a:t>
            </a:r>
            <a:r>
              <a:rPr lang="es" sz="1100">
                <a:latin typeface="DM Sans"/>
                <a:ea typeface="DM Sans"/>
                <a:cs typeface="DM Sans"/>
                <a:sym typeface="DM Sans"/>
              </a:rPr>
              <a:t> </a:t>
            </a:r>
            <a:r>
              <a:rPr lang="es" sz="1100">
                <a:solidFill>
                  <a:srgbClr val="00B050"/>
                </a:solidFill>
                <a:latin typeface="DM Sans"/>
                <a:ea typeface="DM Sans"/>
                <a:cs typeface="DM Sans"/>
                <a:sym typeface="DM Sans"/>
              </a:rPr>
              <a:t> </a:t>
            </a:r>
            <a:endParaRPr sz="1100">
              <a:solidFill>
                <a:srgbClr val="00B050"/>
              </a:solidFill>
              <a:latin typeface="DM Sans"/>
              <a:ea typeface="DM Sans"/>
              <a:cs typeface="DM Sans"/>
              <a:sym typeface="DM Sans"/>
            </a:endParaRPr>
          </a:p>
          <a:p>
            <a:pPr marL="0" marR="0" lvl="0" indent="0" algn="l" rtl="0">
              <a:spcBef>
                <a:spcPts val="0"/>
              </a:spcBef>
              <a:spcAft>
                <a:spcPts val="0"/>
              </a:spcAft>
              <a:buNone/>
            </a:pPr>
            <a:r>
              <a:rPr lang="es" sz="1100">
                <a:solidFill>
                  <a:srgbClr val="00B050"/>
                </a:solidFill>
                <a:latin typeface="DM Sans"/>
                <a:ea typeface="DM Sans"/>
                <a:cs typeface="DM Sans"/>
                <a:sym typeface="DM Sans"/>
              </a:rPr>
              <a:t>  </a:t>
            </a: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ProductID </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   FROM </a:t>
            </a:r>
            <a:r>
              <a:rPr lang="es" sz="1100">
                <a:solidFill>
                  <a:schemeClr val="dk1"/>
                </a:solidFill>
                <a:latin typeface="DM Sans"/>
                <a:ea typeface="DM Sans"/>
                <a:cs typeface="DM Sans"/>
                <a:sym typeface="DM Sans"/>
              </a:rPr>
              <a:t>OrderDetails</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Quantity =10)</a:t>
            </a:r>
            <a:endParaRPr sz="1100">
              <a:solidFill>
                <a:schemeClr val="dk1"/>
              </a:solidFill>
              <a:latin typeface="DM Sans"/>
              <a:ea typeface="DM Sans"/>
              <a:cs typeface="DM Sans"/>
              <a:sym typeface="DM Sans"/>
            </a:endParaRPr>
          </a:p>
        </p:txBody>
      </p:sp>
      <p:sp>
        <p:nvSpPr>
          <p:cNvPr id="635" name="Google Shape;635;p78"/>
          <p:cNvSpPr txBox="1"/>
          <p:nvPr/>
        </p:nvSpPr>
        <p:spPr>
          <a:xfrm>
            <a:off x="5664182" y="1862275"/>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636" name="Google Shape;636;p78"/>
          <p:cNvSpPr txBox="1"/>
          <p:nvPr/>
        </p:nvSpPr>
        <p:spPr>
          <a:xfrm>
            <a:off x="1339281" y="267954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637" name="Google Shape;637;p78"/>
          <p:cNvSpPr txBox="1"/>
          <p:nvPr/>
        </p:nvSpPr>
        <p:spPr>
          <a:xfrm>
            <a:off x="5373330" y="2643575"/>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pic>
        <p:nvPicPr>
          <p:cNvPr id="638" name="Google Shape;638;p78"/>
          <p:cNvPicPr preferRelativeResize="0"/>
          <p:nvPr/>
        </p:nvPicPr>
        <p:blipFill>
          <a:blip r:embed="rId3">
            <a:alphaModFix/>
          </a:blip>
          <a:stretch>
            <a:fillRect/>
          </a:stretch>
        </p:blipFill>
        <p:spPr>
          <a:xfrm>
            <a:off x="5088925" y="1773200"/>
            <a:ext cx="540425" cy="493729"/>
          </a:xfrm>
          <a:prstGeom prst="rect">
            <a:avLst/>
          </a:prstGeom>
          <a:noFill/>
          <a:ln>
            <a:noFill/>
          </a:ln>
        </p:spPr>
      </p:pic>
      <p:sp>
        <p:nvSpPr>
          <p:cNvPr id="639" name="Google Shape;639;p78"/>
          <p:cNvSpPr txBox="1"/>
          <p:nvPr/>
        </p:nvSpPr>
        <p:spPr>
          <a:xfrm>
            <a:off x="1239450" y="1689275"/>
            <a:ext cx="3484800" cy="954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marL="0" lvl="0" indent="0" algn="l" rtl="0">
              <a:spcBef>
                <a:spcPts val="0"/>
              </a:spcBef>
              <a:spcAft>
                <a:spcPts val="0"/>
              </a:spcAft>
              <a:buNone/>
            </a:pPr>
            <a:r>
              <a:rPr lang="es" sz="1000">
                <a:solidFill>
                  <a:srgbClr val="FF9900"/>
                </a:solidFill>
              </a:rPr>
              <a:t>WHERE</a:t>
            </a:r>
            <a:r>
              <a:rPr lang="es" sz="1000">
                <a:solidFill>
                  <a:schemeClr val="lt1"/>
                </a:solidFill>
              </a:rPr>
              <a:t> column_name operator  </a:t>
            </a:r>
            <a:r>
              <a:rPr lang="es" sz="1000">
                <a:solidFill>
                  <a:srgbClr val="FF9900"/>
                </a:solidFill>
              </a:rPr>
              <a:t>ALL </a:t>
            </a:r>
            <a:endParaRPr sz="1000">
              <a:solidFill>
                <a:schemeClr val="lt1"/>
              </a:solidFill>
            </a:endParaRPr>
          </a:p>
          <a:p>
            <a:pPr marL="0" lvl="0" indent="0" algn="l" rtl="0">
              <a:spcBef>
                <a:spcPts val="0"/>
              </a:spcBef>
              <a:spcAft>
                <a:spcPts val="0"/>
              </a:spcAft>
              <a:buNone/>
            </a:pPr>
            <a:r>
              <a:rPr lang="es" sz="1000">
                <a:solidFill>
                  <a:schemeClr val="lt1"/>
                </a:solidFill>
              </a:rPr>
              <a:t>(</a:t>
            </a:r>
            <a:r>
              <a:rPr lang="es" sz="1000">
                <a:solidFill>
                  <a:srgbClr val="FF9900"/>
                </a:solidFill>
              </a:rPr>
              <a:t>SELECT </a:t>
            </a:r>
            <a:r>
              <a:rPr lang="es" sz="1000">
                <a:solidFill>
                  <a:schemeClr val="lt1"/>
                </a:solidFill>
              </a:rPr>
              <a:t>column_name </a:t>
            </a:r>
            <a:r>
              <a:rPr lang="es" sz="1000">
                <a:solidFill>
                  <a:srgbClr val="FF9900"/>
                </a:solidFill>
              </a:rPr>
              <a:t>FROM </a:t>
            </a:r>
            <a:r>
              <a:rPr lang="es" sz="1000">
                <a:solidFill>
                  <a:schemeClr val="lt1"/>
                </a:solidFill>
              </a:rPr>
              <a:t>table_name </a:t>
            </a:r>
            <a:endParaRPr sz="1000">
              <a:solidFill>
                <a:schemeClr val="lt1"/>
              </a:solidFill>
            </a:endParaRPr>
          </a:p>
          <a:p>
            <a:pPr marL="0" lvl="0" indent="0" algn="l" rtl="0">
              <a:spcBef>
                <a:spcPts val="0"/>
              </a:spcBef>
              <a:spcAft>
                <a:spcPts val="0"/>
              </a:spcAft>
              <a:buNone/>
            </a:pPr>
            <a:r>
              <a:rPr lang="es" sz="1000">
                <a:solidFill>
                  <a:srgbClr val="FF9900"/>
                </a:solidFill>
              </a:rPr>
              <a:t>WHERE </a:t>
            </a:r>
            <a:r>
              <a:rPr lang="es" sz="1000">
                <a:solidFill>
                  <a:schemeClr val="lt1"/>
                </a:solidFill>
              </a:rPr>
              <a:t>condition);</a:t>
            </a:r>
            <a:endParaRPr sz="1000">
              <a:solidFill>
                <a:schemeClr val="lt1"/>
              </a:solidFill>
            </a:endParaRPr>
          </a:p>
        </p:txBody>
      </p:sp>
      <p:sp>
        <p:nvSpPr>
          <p:cNvPr id="640" name="Google Shape;640;p78"/>
          <p:cNvSpPr txBox="1"/>
          <p:nvPr/>
        </p:nvSpPr>
        <p:spPr>
          <a:xfrm>
            <a:off x="5088925" y="2945425"/>
            <a:ext cx="2775300" cy="10851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ProductName</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ProductID = </a:t>
            </a:r>
            <a:r>
              <a:rPr lang="es" sz="1100">
                <a:solidFill>
                  <a:srgbClr val="0070C0"/>
                </a:solidFill>
                <a:latin typeface="DM Sans"/>
                <a:ea typeface="DM Sans"/>
                <a:cs typeface="DM Sans"/>
                <a:sym typeface="DM Sans"/>
              </a:rPr>
              <a:t>ALL</a:t>
            </a:r>
            <a:r>
              <a:rPr lang="es" sz="1100">
                <a:solidFill>
                  <a:srgbClr val="00B050"/>
                </a:solidFill>
                <a:latin typeface="DM Sans"/>
                <a:ea typeface="DM Sans"/>
                <a:cs typeface="DM Sans"/>
                <a:sym typeface="DM Sans"/>
              </a:rPr>
              <a:t> </a:t>
            </a:r>
            <a:endParaRPr sz="1100">
              <a:solidFill>
                <a:srgbClr val="00B050"/>
              </a:solidFill>
              <a:latin typeface="DM Sans"/>
              <a:ea typeface="DM Sans"/>
              <a:cs typeface="DM Sans"/>
              <a:sym typeface="DM Sans"/>
            </a:endParaRPr>
          </a:p>
          <a:p>
            <a:pPr marL="0" lvl="0" indent="0" algn="l" rtl="0">
              <a:spcBef>
                <a:spcPts val="0"/>
              </a:spcBef>
              <a:spcAft>
                <a:spcPts val="0"/>
              </a:spcAft>
              <a:buNone/>
            </a:pPr>
            <a:r>
              <a:rPr lang="es" sz="1100">
                <a:solidFill>
                  <a:srgbClr val="00B050"/>
                </a:solidFill>
                <a:latin typeface="DM Sans"/>
                <a:ea typeface="DM Sans"/>
                <a:cs typeface="DM Sans"/>
                <a:sym typeface="DM Sans"/>
              </a:rPr>
              <a:t>  </a:t>
            </a:r>
            <a:r>
              <a:rPr lang="es" sz="1100">
                <a:solidFill>
                  <a:schemeClr val="dk1"/>
                </a:solidFill>
                <a:latin typeface="DM Sans"/>
                <a:ea typeface="DM Sans"/>
                <a:cs typeface="DM Sans"/>
                <a:sym typeface="DM Sans"/>
              </a:rPr>
              <a:t>(</a:t>
            </a: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ProductID </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   FROM </a:t>
            </a:r>
            <a:r>
              <a:rPr lang="es" sz="1100">
                <a:solidFill>
                  <a:schemeClr val="dk1"/>
                </a:solidFill>
                <a:latin typeface="DM Sans"/>
                <a:ea typeface="DM Sans"/>
                <a:cs typeface="DM Sans"/>
                <a:sym typeface="DM Sans"/>
              </a:rPr>
              <a:t>OrderDetails</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chemeClr val="dk1"/>
                </a:solidFill>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Quantity &lt;30)</a:t>
            </a:r>
            <a:endParaRPr sz="1100">
              <a:solidFill>
                <a:srgbClr val="0070C0"/>
              </a:solidFill>
              <a:latin typeface="DM Sans"/>
              <a:ea typeface="DM Sans"/>
              <a:cs typeface="DM Sans"/>
              <a:sym typeface="DM Sans"/>
            </a:endParaRPr>
          </a:p>
        </p:txBody>
      </p:sp>
      <p:grpSp>
        <p:nvGrpSpPr>
          <p:cNvPr id="641" name="Google Shape;641;p78"/>
          <p:cNvGrpSpPr/>
          <p:nvPr/>
        </p:nvGrpSpPr>
        <p:grpSpPr>
          <a:xfrm>
            <a:off x="838644" y="433776"/>
            <a:ext cx="449030" cy="500088"/>
            <a:chOff x="473351" y="619523"/>
            <a:chExt cx="738900" cy="738900"/>
          </a:xfrm>
        </p:grpSpPr>
        <p:sp>
          <p:nvSpPr>
            <p:cNvPr id="642" name="Google Shape;642;p7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3" name="Google Shape;643;p7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644" name="Google Shape;644;p78"/>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7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Joins, Agregaciones y</a:t>
            </a:r>
            <a:r>
              <a:rPr lang="es" sz="4000" b="1">
                <a:solidFill>
                  <a:schemeClr val="lt1"/>
                </a:solidFill>
                <a:latin typeface="DM Sans"/>
                <a:ea typeface="DM Sans"/>
                <a:cs typeface="DM Sans"/>
                <a:sym typeface="DM Sans"/>
              </a:rPr>
              <a:t> </a:t>
            </a:r>
            <a:r>
              <a:rPr lang="es" sz="4000" b="1">
                <a:solidFill>
                  <a:srgbClr val="EAFF6A"/>
                </a:solidFill>
                <a:latin typeface="DM Sans"/>
                <a:ea typeface="DM Sans"/>
                <a:cs typeface="DM Sans"/>
                <a:sym typeface="DM Sans"/>
              </a:rPr>
              <a:t>Agrupaciones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JOINS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8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JOINS</a:t>
            </a:r>
            <a:endParaRPr sz="4000" b="1" i="0" u="none" strike="noStrike" cap="none">
              <a:solidFill>
                <a:schemeClr val="dk1"/>
              </a:solidFill>
              <a:latin typeface="DM Sans"/>
              <a:ea typeface="DM Sans"/>
              <a:cs typeface="DM Sans"/>
              <a:sym typeface="DM Sans"/>
            </a:endParaRPr>
          </a:p>
        </p:txBody>
      </p:sp>
      <p:sp>
        <p:nvSpPr>
          <p:cNvPr id="660" name="Google Shape;660;p8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61" name="Google Shape;661;p81"/>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62" name="Google Shape;662;p81"/>
          <p:cNvSpPr txBox="1"/>
          <p:nvPr/>
        </p:nvSpPr>
        <p:spPr>
          <a:xfrm>
            <a:off x="573900" y="1450575"/>
            <a:ext cx="5501100" cy="87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Una cláusula JOIN se usa para combinar filas de dos o más tablas, en función de una columna relacionada entre ellas. Existen 4 tipos comunes (INNER, LEFT, RIGHT, FULL)</a:t>
            </a:r>
            <a:endParaRPr sz="1350">
              <a:solidFill>
                <a:schemeClr val="dk1"/>
              </a:solidFill>
              <a:latin typeface="DM Sans"/>
              <a:ea typeface="DM Sans"/>
              <a:cs typeface="DM Sans"/>
              <a:sym typeface="DM Sans"/>
            </a:endParaRPr>
          </a:p>
        </p:txBody>
      </p:sp>
      <p:pic>
        <p:nvPicPr>
          <p:cNvPr id="663" name="Google Shape;663;p81"/>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664" name="Google Shape;664;p81"/>
          <p:cNvPicPr preferRelativeResize="0"/>
          <p:nvPr/>
        </p:nvPicPr>
        <p:blipFill>
          <a:blip r:embed="rId4">
            <a:alphaModFix/>
          </a:blip>
          <a:stretch>
            <a:fillRect/>
          </a:stretch>
        </p:blipFill>
        <p:spPr>
          <a:xfrm>
            <a:off x="970263" y="2832250"/>
            <a:ext cx="1711648" cy="1240950"/>
          </a:xfrm>
          <a:prstGeom prst="rect">
            <a:avLst/>
          </a:prstGeom>
          <a:noFill/>
          <a:ln>
            <a:noFill/>
          </a:ln>
        </p:spPr>
      </p:pic>
      <p:pic>
        <p:nvPicPr>
          <p:cNvPr id="665" name="Google Shape;665;p81"/>
          <p:cNvPicPr preferRelativeResize="0"/>
          <p:nvPr/>
        </p:nvPicPr>
        <p:blipFill>
          <a:blip r:embed="rId5">
            <a:alphaModFix/>
          </a:blip>
          <a:stretch>
            <a:fillRect/>
          </a:stretch>
        </p:blipFill>
        <p:spPr>
          <a:xfrm>
            <a:off x="2807072" y="2832250"/>
            <a:ext cx="1711648" cy="1240950"/>
          </a:xfrm>
          <a:prstGeom prst="rect">
            <a:avLst/>
          </a:prstGeom>
          <a:noFill/>
          <a:ln>
            <a:noFill/>
          </a:ln>
        </p:spPr>
      </p:pic>
      <p:pic>
        <p:nvPicPr>
          <p:cNvPr id="666" name="Google Shape;666;p81"/>
          <p:cNvPicPr preferRelativeResize="0"/>
          <p:nvPr/>
        </p:nvPicPr>
        <p:blipFill>
          <a:blip r:embed="rId6">
            <a:alphaModFix/>
          </a:blip>
          <a:stretch>
            <a:fillRect/>
          </a:stretch>
        </p:blipFill>
        <p:spPr>
          <a:xfrm>
            <a:off x="6480691" y="2859362"/>
            <a:ext cx="1636847" cy="1186719"/>
          </a:xfrm>
          <a:prstGeom prst="rect">
            <a:avLst/>
          </a:prstGeom>
          <a:noFill/>
          <a:ln>
            <a:noFill/>
          </a:ln>
        </p:spPr>
      </p:pic>
      <p:pic>
        <p:nvPicPr>
          <p:cNvPr id="667" name="Google Shape;667;p81"/>
          <p:cNvPicPr preferRelativeResize="0"/>
          <p:nvPr/>
        </p:nvPicPr>
        <p:blipFill>
          <a:blip r:embed="rId7">
            <a:alphaModFix/>
          </a:blip>
          <a:stretch>
            <a:fillRect/>
          </a:stretch>
        </p:blipFill>
        <p:spPr>
          <a:xfrm>
            <a:off x="4643881" y="2832250"/>
            <a:ext cx="1711648" cy="12409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INNER, LEFT JOIN</a:t>
            </a:r>
            <a:endParaRPr sz="4000" b="1" i="0" u="none" strike="noStrike" cap="none">
              <a:solidFill>
                <a:schemeClr val="dk1"/>
              </a:solidFill>
              <a:latin typeface="DM Sans"/>
              <a:ea typeface="DM Sans"/>
              <a:cs typeface="DM Sans"/>
              <a:sym typeface="DM Sans"/>
            </a:endParaRPr>
          </a:p>
        </p:txBody>
      </p:sp>
      <p:sp>
        <p:nvSpPr>
          <p:cNvPr id="673" name="Google Shape;673;p8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74" name="Google Shape;674;p8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75" name="Google Shape;675;p82"/>
          <p:cNvSpPr txBox="1"/>
          <p:nvPr/>
        </p:nvSpPr>
        <p:spPr>
          <a:xfrm>
            <a:off x="682475" y="1741975"/>
            <a:ext cx="4980000" cy="631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INNER JOIN selecciona registros que tienen valores coincidentes en ambas tablas.</a:t>
            </a:r>
            <a:endParaRPr sz="1350">
              <a:solidFill>
                <a:schemeClr val="dk1"/>
              </a:solidFill>
              <a:latin typeface="DM Sans"/>
              <a:ea typeface="DM Sans"/>
              <a:cs typeface="DM Sans"/>
              <a:sym typeface="DM Sans"/>
            </a:endParaRPr>
          </a:p>
        </p:txBody>
      </p:sp>
      <p:pic>
        <p:nvPicPr>
          <p:cNvPr id="676" name="Google Shape;676;p82"/>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677" name="Google Shape;677;p82"/>
          <p:cNvPicPr preferRelativeResize="0"/>
          <p:nvPr/>
        </p:nvPicPr>
        <p:blipFill>
          <a:blip r:embed="rId4">
            <a:alphaModFix/>
          </a:blip>
          <a:stretch>
            <a:fillRect/>
          </a:stretch>
        </p:blipFill>
        <p:spPr>
          <a:xfrm>
            <a:off x="6340658" y="1566225"/>
            <a:ext cx="1515027" cy="1098390"/>
          </a:xfrm>
          <a:prstGeom prst="rect">
            <a:avLst/>
          </a:prstGeom>
          <a:noFill/>
          <a:ln>
            <a:noFill/>
          </a:ln>
        </p:spPr>
      </p:pic>
      <p:sp>
        <p:nvSpPr>
          <p:cNvPr id="678" name="Google Shape;678;p82"/>
          <p:cNvSpPr txBox="1"/>
          <p:nvPr/>
        </p:nvSpPr>
        <p:spPr>
          <a:xfrm>
            <a:off x="682475" y="2531375"/>
            <a:ext cx="4980000" cy="87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LEFT JOIN devuelve todos los registros de la tabla de la izquierda (tabla1) y los registros coincidentes de la tabla de la derecha (tabla2).</a:t>
            </a:r>
            <a:endParaRPr sz="1350">
              <a:solidFill>
                <a:schemeClr val="dk1"/>
              </a:solidFill>
              <a:latin typeface="DM Sans"/>
              <a:ea typeface="DM Sans"/>
              <a:cs typeface="DM Sans"/>
              <a:sym typeface="DM Sans"/>
            </a:endParaRPr>
          </a:p>
        </p:txBody>
      </p:sp>
      <p:pic>
        <p:nvPicPr>
          <p:cNvPr id="679" name="Google Shape;679;p82"/>
          <p:cNvPicPr preferRelativeResize="0"/>
          <p:nvPr/>
        </p:nvPicPr>
        <p:blipFill>
          <a:blip r:embed="rId5">
            <a:alphaModFix/>
          </a:blip>
          <a:stretch>
            <a:fillRect/>
          </a:stretch>
        </p:blipFill>
        <p:spPr>
          <a:xfrm>
            <a:off x="6421261" y="2829885"/>
            <a:ext cx="1515027" cy="109839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3"/>
          <p:cNvSpPr txBox="1"/>
          <p:nvPr/>
        </p:nvSpPr>
        <p:spPr>
          <a:xfrm>
            <a:off x="501450" y="8069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INNER, LEFT JOIN ejemplos</a:t>
            </a:r>
            <a:endParaRPr sz="4000" b="1" i="0" u="none" strike="noStrike" cap="none">
              <a:solidFill>
                <a:schemeClr val="dk1"/>
              </a:solidFill>
              <a:latin typeface="DM Sans"/>
              <a:ea typeface="DM Sans"/>
              <a:cs typeface="DM Sans"/>
              <a:sym typeface="DM Sans"/>
            </a:endParaRPr>
          </a:p>
        </p:txBody>
      </p:sp>
      <p:sp>
        <p:nvSpPr>
          <p:cNvPr id="685" name="Google Shape;685;p83"/>
          <p:cNvSpPr txBox="1"/>
          <p:nvPr/>
        </p:nvSpPr>
        <p:spPr>
          <a:xfrm>
            <a:off x="1349274" y="3064275"/>
            <a:ext cx="2852700" cy="12546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s" sz="1100" dirty="0">
                <a:solidFill>
                  <a:srgbClr val="0070C0"/>
                </a:solidFill>
                <a:latin typeface="DM Sans"/>
                <a:ea typeface="DM Sans"/>
                <a:cs typeface="DM Sans"/>
                <a:sym typeface="DM Sans"/>
              </a:rPr>
              <a:t>SELECT </a:t>
            </a:r>
            <a:r>
              <a:rPr lang="es" sz="1100" dirty="0">
                <a:solidFill>
                  <a:schemeClr val="dk1"/>
                </a:solidFill>
                <a:latin typeface="DM Sans"/>
                <a:ea typeface="DM Sans"/>
                <a:cs typeface="DM Sans"/>
                <a:sym typeface="DM Sans"/>
              </a:rPr>
              <a:t>Customers.CustomerName, Orders.OrderID</a:t>
            </a:r>
            <a:endParaRPr sz="1100" dirty="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dirty="0">
                <a:solidFill>
                  <a:srgbClr val="0070C0"/>
                </a:solidFill>
                <a:latin typeface="DM Sans"/>
                <a:ea typeface="DM Sans"/>
                <a:cs typeface="DM Sans"/>
                <a:sym typeface="DM Sans"/>
              </a:rPr>
              <a:t>FROM </a:t>
            </a:r>
            <a:r>
              <a:rPr lang="es" sz="1100" dirty="0">
                <a:solidFill>
                  <a:schemeClr val="dk1"/>
                </a:solidFill>
                <a:latin typeface="DM Sans"/>
                <a:ea typeface="DM Sans"/>
                <a:cs typeface="DM Sans"/>
                <a:sym typeface="DM Sans"/>
              </a:rPr>
              <a:t> </a:t>
            </a:r>
            <a:r>
              <a:rPr lang="es" sz="1100" dirty="0">
                <a:solidFill>
                  <a:srgbClr val="00B050"/>
                </a:solidFill>
                <a:latin typeface="DM Sans"/>
                <a:ea typeface="DM Sans"/>
                <a:cs typeface="DM Sans"/>
                <a:sym typeface="DM Sans"/>
              </a:rPr>
              <a:t>Orders</a:t>
            </a:r>
            <a:endParaRPr sz="1100" dirty="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dirty="0">
                <a:solidFill>
                  <a:srgbClr val="0070C0"/>
                </a:solidFill>
                <a:latin typeface="DM Sans"/>
                <a:ea typeface="DM Sans"/>
                <a:cs typeface="DM Sans"/>
                <a:sym typeface="DM Sans"/>
              </a:rPr>
              <a:t>INNER JOIN  </a:t>
            </a:r>
            <a:r>
              <a:rPr lang="es" sz="1100" dirty="0">
                <a:solidFill>
                  <a:schemeClr val="dk1"/>
                </a:solidFill>
                <a:latin typeface="DM Sans"/>
                <a:ea typeface="DM Sans"/>
                <a:cs typeface="DM Sans"/>
                <a:sym typeface="DM Sans"/>
              </a:rPr>
              <a:t>Customers </a:t>
            </a:r>
            <a:r>
              <a:rPr lang="es" sz="1100" dirty="0">
                <a:solidFill>
                  <a:srgbClr val="0070C0"/>
                </a:solidFill>
                <a:latin typeface="DM Sans"/>
                <a:ea typeface="DM Sans"/>
                <a:cs typeface="DM Sans"/>
                <a:sym typeface="DM Sans"/>
              </a:rPr>
              <a:t>ON </a:t>
            </a:r>
            <a:r>
              <a:rPr lang="es" sz="1100" dirty="0">
                <a:solidFill>
                  <a:schemeClr val="dk1"/>
                </a:solidFill>
                <a:latin typeface="DM Sans"/>
                <a:ea typeface="DM Sans"/>
                <a:cs typeface="DM Sans"/>
                <a:sym typeface="DM Sans"/>
              </a:rPr>
              <a:t>Orders.CustomerID= Customers.CustomerID</a:t>
            </a:r>
            <a:r>
              <a:rPr lang="es" sz="1100" dirty="0">
                <a:solidFill>
                  <a:srgbClr val="0070C0"/>
                </a:solidFill>
                <a:latin typeface="DM Sans"/>
                <a:ea typeface="DM Sans"/>
                <a:cs typeface="DM Sans"/>
                <a:sym typeface="DM Sans"/>
              </a:rPr>
              <a:t> </a:t>
            </a:r>
            <a:endParaRPr sz="1100" dirty="0">
              <a:solidFill>
                <a:srgbClr val="0070C0"/>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dirty="0">
                <a:solidFill>
                  <a:srgbClr val="0070C0"/>
                </a:solidFill>
                <a:latin typeface="DM Sans"/>
                <a:ea typeface="DM Sans"/>
                <a:cs typeface="DM Sans"/>
                <a:sym typeface="DM Sans"/>
              </a:rPr>
              <a:t>ORDER BY </a:t>
            </a:r>
            <a:r>
              <a:rPr lang="es" sz="1100" dirty="0">
                <a:solidFill>
                  <a:schemeClr val="dk1"/>
                </a:solidFill>
                <a:latin typeface="DM Sans"/>
                <a:ea typeface="DM Sans"/>
                <a:cs typeface="DM Sans"/>
                <a:sym typeface="DM Sans"/>
              </a:rPr>
              <a:t>Customers.CustomerName</a:t>
            </a:r>
            <a:endParaRPr sz="1100" dirty="0">
              <a:solidFill>
                <a:srgbClr val="0070C0"/>
              </a:solidFill>
              <a:latin typeface="DM Sans"/>
              <a:ea typeface="DM Sans"/>
              <a:cs typeface="DM Sans"/>
              <a:sym typeface="DM Sans"/>
            </a:endParaRPr>
          </a:p>
        </p:txBody>
      </p:sp>
      <p:sp>
        <p:nvSpPr>
          <p:cNvPr id="686" name="Google Shape;686;p83"/>
          <p:cNvSpPr txBox="1"/>
          <p:nvPr/>
        </p:nvSpPr>
        <p:spPr>
          <a:xfrm>
            <a:off x="1601095" y="1545800"/>
            <a:ext cx="2659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 </a:t>
            </a:r>
            <a:r>
              <a:rPr lang="es" sz="1350" b="1">
                <a:latin typeface="DM Sans"/>
                <a:ea typeface="DM Sans"/>
                <a:cs typeface="DM Sans"/>
                <a:sym typeface="DM Sans"/>
              </a:rPr>
              <a:t>INNER JOIN</a:t>
            </a:r>
            <a:endParaRPr sz="1350" b="1">
              <a:solidFill>
                <a:srgbClr val="000000"/>
              </a:solidFill>
              <a:latin typeface="DM Sans"/>
              <a:ea typeface="DM Sans"/>
              <a:cs typeface="DM Sans"/>
              <a:sym typeface="DM Sans"/>
            </a:endParaRPr>
          </a:p>
        </p:txBody>
      </p:sp>
      <p:sp>
        <p:nvSpPr>
          <p:cNvPr id="687" name="Google Shape;687;p83"/>
          <p:cNvSpPr txBox="1"/>
          <p:nvPr/>
        </p:nvSpPr>
        <p:spPr>
          <a:xfrm>
            <a:off x="1349281" y="272799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688" name="Google Shape;688;p83"/>
          <p:cNvSpPr txBox="1"/>
          <p:nvPr/>
        </p:nvSpPr>
        <p:spPr>
          <a:xfrm>
            <a:off x="5019205" y="272798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pic>
        <p:nvPicPr>
          <p:cNvPr id="689" name="Google Shape;689;p83"/>
          <p:cNvPicPr preferRelativeResize="0"/>
          <p:nvPr/>
        </p:nvPicPr>
        <p:blipFill>
          <a:blip r:embed="rId3">
            <a:alphaModFix/>
          </a:blip>
          <a:stretch>
            <a:fillRect/>
          </a:stretch>
        </p:blipFill>
        <p:spPr>
          <a:xfrm>
            <a:off x="1195625" y="1501317"/>
            <a:ext cx="442800" cy="404557"/>
          </a:xfrm>
          <a:prstGeom prst="rect">
            <a:avLst/>
          </a:prstGeom>
          <a:noFill/>
          <a:ln>
            <a:noFill/>
          </a:ln>
        </p:spPr>
      </p:pic>
      <p:sp>
        <p:nvSpPr>
          <p:cNvPr id="690" name="Google Shape;690;p83"/>
          <p:cNvSpPr txBox="1"/>
          <p:nvPr/>
        </p:nvSpPr>
        <p:spPr>
          <a:xfrm>
            <a:off x="959575" y="1861413"/>
            <a:ext cx="3242400" cy="8004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a:t>
            </a:r>
            <a:r>
              <a:rPr lang="es" sz="1000">
                <a:solidFill>
                  <a:schemeClr val="lt1"/>
                </a:solidFill>
              </a:rPr>
              <a:t> column_name(s) </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table1</a:t>
            </a:r>
            <a:endParaRPr sz="1000">
              <a:solidFill>
                <a:schemeClr val="lt1"/>
              </a:solidFill>
            </a:endParaRPr>
          </a:p>
          <a:p>
            <a:pPr marL="0" lvl="0" indent="0" algn="l" rtl="0">
              <a:spcBef>
                <a:spcPts val="0"/>
              </a:spcBef>
              <a:spcAft>
                <a:spcPts val="0"/>
              </a:spcAft>
              <a:buNone/>
            </a:pPr>
            <a:r>
              <a:rPr lang="es" sz="1000">
                <a:solidFill>
                  <a:srgbClr val="FF9900"/>
                </a:solidFill>
              </a:rPr>
              <a:t>INNER JOIN </a:t>
            </a:r>
            <a:r>
              <a:rPr lang="es" sz="1000">
                <a:solidFill>
                  <a:schemeClr val="lt1"/>
                </a:solidFill>
              </a:rPr>
              <a:t> table2</a:t>
            </a:r>
            <a:endParaRPr sz="1000">
              <a:solidFill>
                <a:schemeClr val="lt1"/>
              </a:solidFill>
            </a:endParaRPr>
          </a:p>
          <a:p>
            <a:pPr marL="0" lvl="0" indent="0" algn="l" rtl="0">
              <a:spcBef>
                <a:spcPts val="0"/>
              </a:spcBef>
              <a:spcAft>
                <a:spcPts val="0"/>
              </a:spcAft>
              <a:buNone/>
            </a:pPr>
            <a:r>
              <a:rPr lang="es" sz="1000">
                <a:solidFill>
                  <a:srgbClr val="FF9900"/>
                </a:solidFill>
              </a:rPr>
              <a:t>ON </a:t>
            </a:r>
            <a:r>
              <a:rPr lang="es" sz="1000">
                <a:solidFill>
                  <a:schemeClr val="lt1"/>
                </a:solidFill>
              </a:rPr>
              <a:t>table1.column_name = table2.column_name;</a:t>
            </a:r>
            <a:endParaRPr sz="1000">
              <a:solidFill>
                <a:srgbClr val="FF9900"/>
              </a:solidFill>
            </a:endParaRPr>
          </a:p>
        </p:txBody>
      </p:sp>
      <p:sp>
        <p:nvSpPr>
          <p:cNvPr id="691" name="Google Shape;691;p83"/>
          <p:cNvSpPr txBox="1"/>
          <p:nvPr/>
        </p:nvSpPr>
        <p:spPr>
          <a:xfrm>
            <a:off x="4835225" y="3064275"/>
            <a:ext cx="3038100" cy="1085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Customers.CustomerName, Orders.OrderID</a:t>
            </a:r>
            <a:endParaRPr sz="1100">
              <a:solidFill>
                <a:schemeClr val="dk1"/>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LEFT JOIN  </a:t>
            </a:r>
            <a:r>
              <a:rPr lang="es" sz="1100">
                <a:latin typeface="DM Sans"/>
                <a:ea typeface="DM Sans"/>
                <a:cs typeface="DM Sans"/>
                <a:sym typeface="DM Sans"/>
              </a:rPr>
              <a:t>Orders </a:t>
            </a:r>
            <a:r>
              <a:rPr lang="es" sz="1100">
                <a:solidFill>
                  <a:srgbClr val="0070C0"/>
                </a:solidFill>
                <a:latin typeface="DM Sans"/>
                <a:ea typeface="DM Sans"/>
                <a:cs typeface="DM Sans"/>
                <a:sym typeface="DM Sans"/>
              </a:rPr>
              <a:t>ON </a:t>
            </a:r>
            <a:r>
              <a:rPr lang="es" sz="1100">
                <a:solidFill>
                  <a:schemeClr val="dk1"/>
                </a:solidFill>
                <a:latin typeface="DM Sans"/>
                <a:ea typeface="DM Sans"/>
                <a:cs typeface="DM Sans"/>
                <a:sym typeface="DM Sans"/>
              </a:rPr>
              <a:t>Customers.CustomerID= Orders.CustomerID</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ORDER BY </a:t>
            </a:r>
            <a:r>
              <a:rPr lang="es" sz="1100">
                <a:solidFill>
                  <a:schemeClr val="dk1"/>
                </a:solidFill>
                <a:latin typeface="DM Sans"/>
                <a:ea typeface="DM Sans"/>
                <a:cs typeface="DM Sans"/>
                <a:sym typeface="DM Sans"/>
              </a:rPr>
              <a:t>Customers.CustomerName</a:t>
            </a:r>
            <a:endParaRPr sz="1100">
              <a:latin typeface="DM Sans"/>
              <a:ea typeface="DM Sans"/>
              <a:cs typeface="DM Sans"/>
              <a:sym typeface="DM Sans"/>
            </a:endParaRPr>
          </a:p>
        </p:txBody>
      </p:sp>
      <p:sp>
        <p:nvSpPr>
          <p:cNvPr id="692" name="Google Shape;692;p83"/>
          <p:cNvSpPr txBox="1"/>
          <p:nvPr/>
        </p:nvSpPr>
        <p:spPr>
          <a:xfrm>
            <a:off x="5213820" y="1545788"/>
            <a:ext cx="2659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 </a:t>
            </a:r>
            <a:r>
              <a:rPr lang="es" sz="1350" b="1">
                <a:latin typeface="DM Sans"/>
                <a:ea typeface="DM Sans"/>
                <a:cs typeface="DM Sans"/>
                <a:sym typeface="DM Sans"/>
              </a:rPr>
              <a:t>LEFT JOIN</a:t>
            </a:r>
            <a:endParaRPr sz="1350" b="1">
              <a:solidFill>
                <a:srgbClr val="000000"/>
              </a:solidFill>
              <a:latin typeface="DM Sans"/>
              <a:ea typeface="DM Sans"/>
              <a:cs typeface="DM Sans"/>
              <a:sym typeface="DM Sans"/>
            </a:endParaRPr>
          </a:p>
        </p:txBody>
      </p:sp>
      <p:pic>
        <p:nvPicPr>
          <p:cNvPr id="693" name="Google Shape;693;p83"/>
          <p:cNvPicPr preferRelativeResize="0"/>
          <p:nvPr/>
        </p:nvPicPr>
        <p:blipFill>
          <a:blip r:embed="rId3">
            <a:alphaModFix/>
          </a:blip>
          <a:stretch>
            <a:fillRect/>
          </a:stretch>
        </p:blipFill>
        <p:spPr>
          <a:xfrm>
            <a:off x="4771025" y="1501329"/>
            <a:ext cx="442800" cy="404557"/>
          </a:xfrm>
          <a:prstGeom prst="rect">
            <a:avLst/>
          </a:prstGeom>
          <a:noFill/>
          <a:ln>
            <a:noFill/>
          </a:ln>
        </p:spPr>
      </p:pic>
      <p:sp>
        <p:nvSpPr>
          <p:cNvPr id="694" name="Google Shape;694;p83"/>
          <p:cNvSpPr txBox="1"/>
          <p:nvPr/>
        </p:nvSpPr>
        <p:spPr>
          <a:xfrm>
            <a:off x="4835225" y="1861400"/>
            <a:ext cx="3242400" cy="8004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a:t>
            </a:r>
            <a:r>
              <a:rPr lang="es" sz="1000">
                <a:solidFill>
                  <a:schemeClr val="lt1"/>
                </a:solidFill>
              </a:rPr>
              <a:t> column_name(s) </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table1</a:t>
            </a:r>
            <a:endParaRPr sz="1000">
              <a:solidFill>
                <a:schemeClr val="lt1"/>
              </a:solidFill>
            </a:endParaRPr>
          </a:p>
          <a:p>
            <a:pPr marL="0" lvl="0" indent="0" algn="l" rtl="0">
              <a:spcBef>
                <a:spcPts val="0"/>
              </a:spcBef>
              <a:spcAft>
                <a:spcPts val="0"/>
              </a:spcAft>
              <a:buNone/>
            </a:pPr>
            <a:r>
              <a:rPr lang="es" sz="1000">
                <a:solidFill>
                  <a:srgbClr val="FF9900"/>
                </a:solidFill>
              </a:rPr>
              <a:t>LEFT JOIN </a:t>
            </a:r>
            <a:r>
              <a:rPr lang="es" sz="1000">
                <a:solidFill>
                  <a:schemeClr val="lt1"/>
                </a:solidFill>
              </a:rPr>
              <a:t> table2</a:t>
            </a:r>
            <a:endParaRPr sz="1000">
              <a:solidFill>
                <a:schemeClr val="lt1"/>
              </a:solidFill>
            </a:endParaRPr>
          </a:p>
          <a:p>
            <a:pPr marL="0" lvl="0" indent="0" algn="l" rtl="0">
              <a:spcBef>
                <a:spcPts val="0"/>
              </a:spcBef>
              <a:spcAft>
                <a:spcPts val="0"/>
              </a:spcAft>
              <a:buNone/>
            </a:pPr>
            <a:r>
              <a:rPr lang="es" sz="1000">
                <a:solidFill>
                  <a:srgbClr val="FF9900"/>
                </a:solidFill>
              </a:rPr>
              <a:t>ON </a:t>
            </a:r>
            <a:r>
              <a:rPr lang="es" sz="1000">
                <a:solidFill>
                  <a:schemeClr val="lt1"/>
                </a:solidFill>
              </a:rPr>
              <a:t>table1.column_name = table2.column_name;</a:t>
            </a:r>
            <a:endParaRPr sz="1000">
              <a:solidFill>
                <a:schemeClr val="lt1"/>
              </a:solidFill>
            </a:endParaRPr>
          </a:p>
        </p:txBody>
      </p:sp>
      <p:grpSp>
        <p:nvGrpSpPr>
          <p:cNvPr id="695" name="Google Shape;695;p83"/>
          <p:cNvGrpSpPr/>
          <p:nvPr/>
        </p:nvGrpSpPr>
        <p:grpSpPr>
          <a:xfrm>
            <a:off x="838644" y="433776"/>
            <a:ext cx="449030" cy="500088"/>
            <a:chOff x="473351" y="619523"/>
            <a:chExt cx="738900" cy="738900"/>
          </a:xfrm>
        </p:grpSpPr>
        <p:sp>
          <p:nvSpPr>
            <p:cNvPr id="696" name="Google Shape;696;p8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7" name="Google Shape;697;p8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698" name="Google Shape;698;p83"/>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8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RIGHT, FULL JOIN</a:t>
            </a:r>
            <a:endParaRPr sz="4000" b="1" i="0" u="none" strike="noStrike" cap="none">
              <a:solidFill>
                <a:schemeClr val="dk1"/>
              </a:solidFill>
              <a:latin typeface="DM Sans"/>
              <a:ea typeface="DM Sans"/>
              <a:cs typeface="DM Sans"/>
              <a:sym typeface="DM Sans"/>
            </a:endParaRPr>
          </a:p>
        </p:txBody>
      </p:sp>
      <p:sp>
        <p:nvSpPr>
          <p:cNvPr id="704" name="Google Shape;704;p8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05" name="Google Shape;705;p8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06" name="Google Shape;706;p84"/>
          <p:cNvSpPr txBox="1"/>
          <p:nvPr/>
        </p:nvSpPr>
        <p:spPr>
          <a:xfrm>
            <a:off x="682475" y="1671775"/>
            <a:ext cx="4980000" cy="87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LEFT devuelve todos los registros de la tabla de la derecha (tabla2) y los registros coincidentes de la tabla de la izquierda (tabla1).</a:t>
            </a:r>
            <a:endParaRPr sz="1350">
              <a:solidFill>
                <a:schemeClr val="dk1"/>
              </a:solidFill>
              <a:latin typeface="DM Sans"/>
              <a:ea typeface="DM Sans"/>
              <a:cs typeface="DM Sans"/>
              <a:sym typeface="DM Sans"/>
            </a:endParaRPr>
          </a:p>
        </p:txBody>
      </p:sp>
      <p:pic>
        <p:nvPicPr>
          <p:cNvPr id="707" name="Google Shape;707;p84"/>
          <p:cNvPicPr preferRelativeResize="0"/>
          <p:nvPr/>
        </p:nvPicPr>
        <p:blipFill>
          <a:blip r:embed="rId3">
            <a:alphaModFix/>
          </a:blip>
          <a:stretch>
            <a:fillRect/>
          </a:stretch>
        </p:blipFill>
        <p:spPr>
          <a:xfrm>
            <a:off x="7794350" y="468000"/>
            <a:ext cx="874450" cy="874450"/>
          </a:xfrm>
          <a:prstGeom prst="rect">
            <a:avLst/>
          </a:prstGeom>
          <a:noFill/>
          <a:ln>
            <a:noFill/>
          </a:ln>
        </p:spPr>
      </p:pic>
      <p:sp>
        <p:nvSpPr>
          <p:cNvPr id="708" name="Google Shape;708;p84"/>
          <p:cNvSpPr txBox="1"/>
          <p:nvPr/>
        </p:nvSpPr>
        <p:spPr>
          <a:xfrm>
            <a:off x="682475" y="2629275"/>
            <a:ext cx="4980000" cy="87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FULL OUTER JOIN devuelve todos los registros cuando hay una coincidencia en los registros de la tabla izquierda (tabla1) o derecha (tabla2).</a:t>
            </a:r>
            <a:endParaRPr sz="1350">
              <a:solidFill>
                <a:schemeClr val="dk1"/>
              </a:solidFill>
              <a:latin typeface="DM Sans"/>
              <a:ea typeface="DM Sans"/>
              <a:cs typeface="DM Sans"/>
              <a:sym typeface="DM Sans"/>
            </a:endParaRPr>
          </a:p>
        </p:txBody>
      </p:sp>
      <p:pic>
        <p:nvPicPr>
          <p:cNvPr id="709" name="Google Shape;709;p84"/>
          <p:cNvPicPr preferRelativeResize="0"/>
          <p:nvPr/>
        </p:nvPicPr>
        <p:blipFill>
          <a:blip r:embed="rId4">
            <a:alphaModFix/>
          </a:blip>
          <a:stretch>
            <a:fillRect/>
          </a:stretch>
        </p:blipFill>
        <p:spPr>
          <a:xfrm>
            <a:off x="6240201" y="1366975"/>
            <a:ext cx="1905000" cy="1381125"/>
          </a:xfrm>
          <a:prstGeom prst="rect">
            <a:avLst/>
          </a:prstGeom>
          <a:noFill/>
          <a:ln>
            <a:noFill/>
          </a:ln>
        </p:spPr>
      </p:pic>
      <p:pic>
        <p:nvPicPr>
          <p:cNvPr id="710" name="Google Shape;710;p84"/>
          <p:cNvPicPr preferRelativeResize="0"/>
          <p:nvPr/>
        </p:nvPicPr>
        <p:blipFill>
          <a:blip r:embed="rId5">
            <a:alphaModFix/>
          </a:blip>
          <a:stretch>
            <a:fillRect/>
          </a:stretch>
        </p:blipFill>
        <p:spPr>
          <a:xfrm>
            <a:off x="6281826" y="3093238"/>
            <a:ext cx="1821749" cy="13207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WHERE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5"/>
          <p:cNvSpPr txBox="1"/>
          <p:nvPr/>
        </p:nvSpPr>
        <p:spPr>
          <a:xfrm>
            <a:off x="501450" y="7520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RIGHT, FULL JOIN ejemplos</a:t>
            </a:r>
            <a:endParaRPr sz="4000" b="1" i="0" u="none" strike="noStrike" cap="none">
              <a:solidFill>
                <a:schemeClr val="dk1"/>
              </a:solidFill>
              <a:latin typeface="DM Sans"/>
              <a:ea typeface="DM Sans"/>
              <a:cs typeface="DM Sans"/>
              <a:sym typeface="DM Sans"/>
            </a:endParaRPr>
          </a:p>
        </p:txBody>
      </p:sp>
      <p:sp>
        <p:nvSpPr>
          <p:cNvPr id="716" name="Google Shape;716;p85"/>
          <p:cNvSpPr txBox="1"/>
          <p:nvPr/>
        </p:nvSpPr>
        <p:spPr>
          <a:xfrm>
            <a:off x="1085625" y="3235150"/>
            <a:ext cx="2954700" cy="12546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Orders.OrderID, Employees.LastName, Employees.FirstName</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Orders</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RIGHT JOIN  </a:t>
            </a:r>
            <a:r>
              <a:rPr lang="es" sz="1100">
                <a:solidFill>
                  <a:schemeClr val="dk1"/>
                </a:solidFill>
                <a:latin typeface="DM Sans"/>
                <a:ea typeface="DM Sans"/>
                <a:cs typeface="DM Sans"/>
                <a:sym typeface="DM Sans"/>
              </a:rPr>
              <a:t>Employees </a:t>
            </a:r>
            <a:r>
              <a:rPr lang="es" sz="1100">
                <a:solidFill>
                  <a:srgbClr val="0070C0"/>
                </a:solidFill>
                <a:latin typeface="DM Sans"/>
                <a:ea typeface="DM Sans"/>
                <a:cs typeface="DM Sans"/>
                <a:sym typeface="DM Sans"/>
              </a:rPr>
              <a:t>ON </a:t>
            </a:r>
            <a:r>
              <a:rPr lang="es" sz="1100">
                <a:solidFill>
                  <a:schemeClr val="dk1"/>
                </a:solidFill>
                <a:latin typeface="DM Sans"/>
                <a:ea typeface="DM Sans"/>
                <a:cs typeface="DM Sans"/>
                <a:sym typeface="DM Sans"/>
              </a:rPr>
              <a:t>Orders.EmployeeID= Employees.EmployeeID</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ORDER BY </a:t>
            </a:r>
            <a:r>
              <a:rPr lang="es" sz="1100">
                <a:solidFill>
                  <a:schemeClr val="dk1"/>
                </a:solidFill>
                <a:latin typeface="DM Sans"/>
                <a:ea typeface="DM Sans"/>
                <a:cs typeface="DM Sans"/>
                <a:sym typeface="DM Sans"/>
              </a:rPr>
              <a:t>Orders.OrderID</a:t>
            </a:r>
            <a:endParaRPr sz="1100">
              <a:solidFill>
                <a:srgbClr val="0070C0"/>
              </a:solidFill>
              <a:latin typeface="DM Sans"/>
              <a:ea typeface="DM Sans"/>
              <a:cs typeface="DM Sans"/>
              <a:sym typeface="DM Sans"/>
            </a:endParaRPr>
          </a:p>
        </p:txBody>
      </p:sp>
      <p:sp>
        <p:nvSpPr>
          <p:cNvPr id="717" name="Google Shape;717;p85"/>
          <p:cNvSpPr txBox="1"/>
          <p:nvPr/>
        </p:nvSpPr>
        <p:spPr>
          <a:xfrm>
            <a:off x="1380845" y="1700125"/>
            <a:ext cx="2659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 </a:t>
            </a:r>
            <a:r>
              <a:rPr lang="es" sz="1600" b="1">
                <a:latin typeface="DM Sans"/>
                <a:ea typeface="DM Sans"/>
                <a:cs typeface="DM Sans"/>
                <a:sym typeface="DM Sans"/>
              </a:rPr>
              <a:t>RIGHT JOIN</a:t>
            </a:r>
            <a:endParaRPr sz="1600" b="1">
              <a:solidFill>
                <a:srgbClr val="000000"/>
              </a:solidFill>
              <a:latin typeface="DM Sans"/>
              <a:ea typeface="DM Sans"/>
              <a:cs typeface="DM Sans"/>
              <a:sym typeface="DM Sans"/>
            </a:endParaRPr>
          </a:p>
        </p:txBody>
      </p:sp>
      <p:sp>
        <p:nvSpPr>
          <p:cNvPr id="718" name="Google Shape;718;p85"/>
          <p:cNvSpPr txBox="1"/>
          <p:nvPr/>
        </p:nvSpPr>
        <p:spPr>
          <a:xfrm>
            <a:off x="1129031" y="295044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719" name="Google Shape;719;p85"/>
          <p:cNvSpPr txBox="1"/>
          <p:nvPr/>
        </p:nvSpPr>
        <p:spPr>
          <a:xfrm>
            <a:off x="4798955" y="295043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pic>
        <p:nvPicPr>
          <p:cNvPr id="720" name="Google Shape;720;p85"/>
          <p:cNvPicPr preferRelativeResize="0"/>
          <p:nvPr/>
        </p:nvPicPr>
        <p:blipFill>
          <a:blip r:embed="rId3">
            <a:alphaModFix/>
          </a:blip>
          <a:stretch>
            <a:fillRect/>
          </a:stretch>
        </p:blipFill>
        <p:spPr>
          <a:xfrm>
            <a:off x="938050" y="1655642"/>
            <a:ext cx="442800" cy="404557"/>
          </a:xfrm>
          <a:prstGeom prst="rect">
            <a:avLst/>
          </a:prstGeom>
          <a:noFill/>
          <a:ln>
            <a:noFill/>
          </a:ln>
        </p:spPr>
      </p:pic>
      <p:sp>
        <p:nvSpPr>
          <p:cNvPr id="721" name="Google Shape;721;p85"/>
          <p:cNvSpPr txBox="1"/>
          <p:nvPr/>
        </p:nvSpPr>
        <p:spPr>
          <a:xfrm>
            <a:off x="797925" y="1996150"/>
            <a:ext cx="3242400" cy="954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a:t>
            </a:r>
            <a:r>
              <a:rPr lang="es" sz="1000">
                <a:solidFill>
                  <a:schemeClr val="lt1"/>
                </a:solidFill>
              </a:rPr>
              <a:t> column_name(s) </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table1</a:t>
            </a:r>
            <a:endParaRPr sz="1000">
              <a:solidFill>
                <a:schemeClr val="lt1"/>
              </a:solidFill>
            </a:endParaRPr>
          </a:p>
          <a:p>
            <a:pPr marL="0" lvl="0" indent="0" algn="l" rtl="0">
              <a:spcBef>
                <a:spcPts val="0"/>
              </a:spcBef>
              <a:spcAft>
                <a:spcPts val="0"/>
              </a:spcAft>
              <a:buNone/>
            </a:pPr>
            <a:r>
              <a:rPr lang="es" sz="1000">
                <a:solidFill>
                  <a:srgbClr val="FF9900"/>
                </a:solidFill>
              </a:rPr>
              <a:t>RIGHT JOIN </a:t>
            </a:r>
            <a:r>
              <a:rPr lang="es" sz="1000">
                <a:solidFill>
                  <a:schemeClr val="lt1"/>
                </a:solidFill>
              </a:rPr>
              <a:t> table2</a:t>
            </a:r>
            <a:endParaRPr sz="1000">
              <a:solidFill>
                <a:schemeClr val="lt1"/>
              </a:solidFill>
            </a:endParaRPr>
          </a:p>
          <a:p>
            <a:pPr marL="0" lvl="0" indent="0" algn="l" rtl="0">
              <a:spcBef>
                <a:spcPts val="0"/>
              </a:spcBef>
              <a:spcAft>
                <a:spcPts val="0"/>
              </a:spcAft>
              <a:buNone/>
            </a:pPr>
            <a:r>
              <a:rPr lang="es" sz="1000">
                <a:solidFill>
                  <a:srgbClr val="FF9900"/>
                </a:solidFill>
              </a:rPr>
              <a:t>ON </a:t>
            </a:r>
            <a:r>
              <a:rPr lang="es" sz="1000">
                <a:solidFill>
                  <a:schemeClr val="lt1"/>
                </a:solidFill>
              </a:rPr>
              <a:t>table1.column_name = table2.column_name;</a:t>
            </a:r>
            <a:endParaRPr sz="1000">
              <a:solidFill>
                <a:schemeClr val="lt1"/>
              </a:solidFill>
            </a:endParaRPr>
          </a:p>
          <a:p>
            <a:pPr marL="0" lvl="0" indent="0" algn="l" rtl="0">
              <a:spcBef>
                <a:spcPts val="0"/>
              </a:spcBef>
              <a:spcAft>
                <a:spcPts val="0"/>
              </a:spcAft>
              <a:buNone/>
            </a:pPr>
            <a:r>
              <a:rPr lang="es" sz="1000">
                <a:solidFill>
                  <a:srgbClr val="FF9900"/>
                </a:solidFill>
              </a:rPr>
              <a:t>WHERE</a:t>
            </a:r>
            <a:r>
              <a:rPr lang="es" sz="1000">
                <a:solidFill>
                  <a:schemeClr val="lt1"/>
                </a:solidFill>
              </a:rPr>
              <a:t>condition</a:t>
            </a:r>
            <a:endParaRPr sz="1000">
              <a:solidFill>
                <a:srgbClr val="FF9900"/>
              </a:solidFill>
            </a:endParaRPr>
          </a:p>
        </p:txBody>
      </p:sp>
      <p:sp>
        <p:nvSpPr>
          <p:cNvPr id="722" name="Google Shape;722;p85"/>
          <p:cNvSpPr txBox="1"/>
          <p:nvPr/>
        </p:nvSpPr>
        <p:spPr>
          <a:xfrm>
            <a:off x="4614975" y="3286725"/>
            <a:ext cx="3038100" cy="1085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chemeClr val="dk1"/>
                </a:solidFill>
                <a:latin typeface="DM Sans"/>
                <a:ea typeface="DM Sans"/>
                <a:cs typeface="DM Sans"/>
                <a:sym typeface="DM Sans"/>
              </a:rPr>
              <a:t>Customers.CustomerName, Orders.OrderID</a:t>
            </a:r>
            <a:endParaRPr sz="1100">
              <a:solidFill>
                <a:schemeClr val="dk1"/>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INNER JOIN  </a:t>
            </a:r>
            <a:r>
              <a:rPr lang="es" sz="1100">
                <a:latin typeface="DM Sans"/>
                <a:ea typeface="DM Sans"/>
                <a:cs typeface="DM Sans"/>
                <a:sym typeface="DM Sans"/>
              </a:rPr>
              <a:t>Orders </a:t>
            </a:r>
            <a:r>
              <a:rPr lang="es" sz="1100">
                <a:solidFill>
                  <a:srgbClr val="0070C0"/>
                </a:solidFill>
                <a:latin typeface="DM Sans"/>
                <a:ea typeface="DM Sans"/>
                <a:cs typeface="DM Sans"/>
                <a:sym typeface="DM Sans"/>
              </a:rPr>
              <a:t>ON </a:t>
            </a:r>
            <a:r>
              <a:rPr lang="es" sz="1100">
                <a:solidFill>
                  <a:schemeClr val="dk1"/>
                </a:solidFill>
                <a:latin typeface="DM Sans"/>
                <a:ea typeface="DM Sans"/>
                <a:cs typeface="DM Sans"/>
                <a:sym typeface="DM Sans"/>
              </a:rPr>
              <a:t>Customers.CustomerID= Orders.CustomerID</a:t>
            </a:r>
            <a:r>
              <a:rPr lang="es" sz="1100">
                <a:solidFill>
                  <a:srgbClr val="0070C0"/>
                </a:solidFill>
                <a:latin typeface="DM Sans"/>
                <a:ea typeface="DM Sans"/>
                <a:cs typeface="DM Sans"/>
                <a:sym typeface="DM Sans"/>
              </a:rPr>
              <a:t> </a:t>
            </a:r>
            <a:endParaRPr sz="1100">
              <a:solidFill>
                <a:srgbClr val="0070C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ORDER BY </a:t>
            </a:r>
            <a:r>
              <a:rPr lang="es" sz="1100">
                <a:solidFill>
                  <a:schemeClr val="dk1"/>
                </a:solidFill>
                <a:latin typeface="DM Sans"/>
                <a:ea typeface="DM Sans"/>
                <a:cs typeface="DM Sans"/>
                <a:sym typeface="DM Sans"/>
              </a:rPr>
              <a:t>Customers.CustomerName</a:t>
            </a:r>
            <a:endParaRPr sz="1100">
              <a:latin typeface="DM Sans"/>
              <a:ea typeface="DM Sans"/>
              <a:cs typeface="DM Sans"/>
              <a:sym typeface="DM Sans"/>
            </a:endParaRPr>
          </a:p>
        </p:txBody>
      </p:sp>
      <p:sp>
        <p:nvSpPr>
          <p:cNvPr id="723" name="Google Shape;723;p85"/>
          <p:cNvSpPr txBox="1"/>
          <p:nvPr/>
        </p:nvSpPr>
        <p:spPr>
          <a:xfrm>
            <a:off x="4993420" y="1655650"/>
            <a:ext cx="2659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 </a:t>
            </a:r>
            <a:r>
              <a:rPr lang="es" sz="1600" b="1">
                <a:latin typeface="DM Sans"/>
                <a:ea typeface="DM Sans"/>
                <a:cs typeface="DM Sans"/>
                <a:sym typeface="DM Sans"/>
              </a:rPr>
              <a:t>FULL JOIN</a:t>
            </a:r>
            <a:endParaRPr sz="1600" b="1">
              <a:solidFill>
                <a:srgbClr val="000000"/>
              </a:solidFill>
              <a:latin typeface="DM Sans"/>
              <a:ea typeface="DM Sans"/>
              <a:cs typeface="DM Sans"/>
              <a:sym typeface="DM Sans"/>
            </a:endParaRPr>
          </a:p>
        </p:txBody>
      </p:sp>
      <p:pic>
        <p:nvPicPr>
          <p:cNvPr id="724" name="Google Shape;724;p85"/>
          <p:cNvPicPr preferRelativeResize="0"/>
          <p:nvPr/>
        </p:nvPicPr>
        <p:blipFill>
          <a:blip r:embed="rId3">
            <a:alphaModFix/>
          </a:blip>
          <a:stretch>
            <a:fillRect/>
          </a:stretch>
        </p:blipFill>
        <p:spPr>
          <a:xfrm>
            <a:off x="4614975" y="1655642"/>
            <a:ext cx="442800" cy="404557"/>
          </a:xfrm>
          <a:prstGeom prst="rect">
            <a:avLst/>
          </a:prstGeom>
          <a:noFill/>
          <a:ln>
            <a:noFill/>
          </a:ln>
        </p:spPr>
      </p:pic>
      <p:sp>
        <p:nvSpPr>
          <p:cNvPr id="725" name="Google Shape;725;p85"/>
          <p:cNvSpPr txBox="1"/>
          <p:nvPr/>
        </p:nvSpPr>
        <p:spPr>
          <a:xfrm>
            <a:off x="4614975" y="2035138"/>
            <a:ext cx="3242400" cy="954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a:t>
            </a:r>
            <a:r>
              <a:rPr lang="es" sz="1000">
                <a:solidFill>
                  <a:schemeClr val="lt1"/>
                </a:solidFill>
              </a:rPr>
              <a:t> column_name(s) </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table1</a:t>
            </a:r>
            <a:endParaRPr sz="1000">
              <a:solidFill>
                <a:schemeClr val="lt1"/>
              </a:solidFill>
            </a:endParaRPr>
          </a:p>
          <a:p>
            <a:pPr marL="0" lvl="0" indent="0" algn="l" rtl="0">
              <a:spcBef>
                <a:spcPts val="0"/>
              </a:spcBef>
              <a:spcAft>
                <a:spcPts val="0"/>
              </a:spcAft>
              <a:buNone/>
            </a:pPr>
            <a:r>
              <a:rPr lang="es" sz="1000">
                <a:solidFill>
                  <a:srgbClr val="FF9900"/>
                </a:solidFill>
              </a:rPr>
              <a:t>FULL OUTER JOIN </a:t>
            </a:r>
            <a:r>
              <a:rPr lang="es" sz="1000">
                <a:solidFill>
                  <a:schemeClr val="lt1"/>
                </a:solidFill>
              </a:rPr>
              <a:t> table2</a:t>
            </a:r>
            <a:endParaRPr sz="1000">
              <a:solidFill>
                <a:schemeClr val="lt1"/>
              </a:solidFill>
            </a:endParaRPr>
          </a:p>
          <a:p>
            <a:pPr marL="0" lvl="0" indent="0" algn="l" rtl="0">
              <a:spcBef>
                <a:spcPts val="0"/>
              </a:spcBef>
              <a:spcAft>
                <a:spcPts val="0"/>
              </a:spcAft>
              <a:buNone/>
            </a:pPr>
            <a:r>
              <a:rPr lang="es" sz="1000">
                <a:solidFill>
                  <a:srgbClr val="FF9900"/>
                </a:solidFill>
              </a:rPr>
              <a:t>ON </a:t>
            </a:r>
            <a:r>
              <a:rPr lang="es" sz="1000">
                <a:solidFill>
                  <a:schemeClr val="lt1"/>
                </a:solidFill>
              </a:rPr>
              <a:t>table1.column_name = table2.column_name;</a:t>
            </a:r>
            <a:endParaRPr sz="1000">
              <a:solidFill>
                <a:schemeClr val="lt1"/>
              </a:solidFill>
            </a:endParaRPr>
          </a:p>
          <a:p>
            <a:pPr marL="0" lvl="0" indent="0" algn="l" rtl="0">
              <a:spcBef>
                <a:spcPts val="0"/>
              </a:spcBef>
              <a:spcAft>
                <a:spcPts val="0"/>
              </a:spcAft>
              <a:buNone/>
            </a:pPr>
            <a:r>
              <a:rPr lang="es" sz="1000">
                <a:solidFill>
                  <a:srgbClr val="FF9900"/>
                </a:solidFill>
              </a:rPr>
              <a:t>WHERE</a:t>
            </a:r>
            <a:r>
              <a:rPr lang="es" sz="1000">
                <a:solidFill>
                  <a:schemeClr val="lt1"/>
                </a:solidFill>
              </a:rPr>
              <a:t>condition</a:t>
            </a:r>
            <a:endParaRPr sz="1000">
              <a:solidFill>
                <a:schemeClr val="lt1"/>
              </a:solidFill>
            </a:endParaRPr>
          </a:p>
        </p:txBody>
      </p:sp>
      <p:grpSp>
        <p:nvGrpSpPr>
          <p:cNvPr id="726" name="Google Shape;726;p85"/>
          <p:cNvGrpSpPr/>
          <p:nvPr/>
        </p:nvGrpSpPr>
        <p:grpSpPr>
          <a:xfrm>
            <a:off x="838644" y="433776"/>
            <a:ext cx="449030" cy="500088"/>
            <a:chOff x="473351" y="619523"/>
            <a:chExt cx="738900" cy="738900"/>
          </a:xfrm>
        </p:grpSpPr>
        <p:sp>
          <p:nvSpPr>
            <p:cNvPr id="727" name="Google Shape;727;p8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8" name="Google Shape;728;p85"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729" name="Google Shape;729;p8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smtClean="0">
                <a:solidFill>
                  <a:srgbClr val="FF0000"/>
                </a:solidFill>
                <a:latin typeface="DM Sans"/>
                <a:ea typeface="DM Sans"/>
                <a:cs typeface="DM Sans"/>
                <a:sym typeface="DM Sans"/>
              </a:rPr>
              <a:t>VOY POR AQUI</a:t>
            </a:r>
            <a:endParaRPr sz="4000" b="1" i="0" u="none" strike="noStrike" cap="none" dirty="0">
              <a:solidFill>
                <a:srgbClr val="FF0000"/>
              </a:solidFill>
              <a:latin typeface="DM Sans"/>
              <a:ea typeface="DM Sans"/>
              <a:cs typeface="DM Sans"/>
              <a:sym typeface="DM Sans"/>
            </a:endParaRPr>
          </a:p>
        </p:txBody>
      </p:sp>
    </p:spTree>
    <p:extLst>
      <p:ext uri="{BB962C8B-B14F-4D97-AF65-F5344CB8AC3E}">
        <p14:creationId xmlns:p14="http://schemas.microsoft.com/office/powerpoint/2010/main" val="3174603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GROUP BY</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GROUP BY</a:t>
            </a:r>
            <a:endParaRPr sz="4000" b="1" i="0" u="none" strike="noStrike" cap="none">
              <a:solidFill>
                <a:schemeClr val="dk1"/>
              </a:solidFill>
              <a:latin typeface="DM Sans"/>
              <a:ea typeface="DM Sans"/>
              <a:cs typeface="DM Sans"/>
              <a:sym typeface="DM Sans"/>
            </a:endParaRPr>
          </a:p>
        </p:txBody>
      </p:sp>
      <p:sp>
        <p:nvSpPr>
          <p:cNvPr id="740" name="Google Shape;740;p8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41" name="Google Shape;741;p87"/>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42" name="Google Shape;742;p87"/>
          <p:cNvSpPr txBox="1"/>
          <p:nvPr/>
        </p:nvSpPr>
        <p:spPr>
          <a:xfrm>
            <a:off x="722700" y="1247413"/>
            <a:ext cx="4763700" cy="15873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Agrupa filas que tienen los mismos valores en filas de resumen, como "encontrar la cantidad de clientes en cada país".</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 usa a menudo con funciones agregadas (COUNT(), MAX(), MIN(), SUM(), AVG()) para agrupar el conjunto de resultados por una o más columnas.</a:t>
            </a:r>
            <a:endParaRPr sz="1350">
              <a:solidFill>
                <a:schemeClr val="dk1"/>
              </a:solidFill>
              <a:latin typeface="DM Sans"/>
              <a:ea typeface="DM Sans"/>
              <a:cs typeface="DM Sans"/>
              <a:sym typeface="DM Sans"/>
            </a:endParaRPr>
          </a:p>
        </p:txBody>
      </p:sp>
      <p:pic>
        <p:nvPicPr>
          <p:cNvPr id="743" name="Google Shape;743;p87"/>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744" name="Google Shape;744;p87"/>
          <p:cNvPicPr preferRelativeResize="0"/>
          <p:nvPr/>
        </p:nvPicPr>
        <p:blipFill>
          <a:blip r:embed="rId4">
            <a:alphaModFix/>
          </a:blip>
          <a:stretch>
            <a:fillRect/>
          </a:stretch>
        </p:blipFill>
        <p:spPr>
          <a:xfrm>
            <a:off x="5742225" y="1446325"/>
            <a:ext cx="2872275" cy="28722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88"/>
          <p:cNvSpPr txBox="1"/>
          <p:nvPr/>
        </p:nvSpPr>
        <p:spPr>
          <a:xfrm>
            <a:off x="501450" y="9338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GROUP BY ejemplos</a:t>
            </a:r>
            <a:endParaRPr sz="4000" b="1" i="0" u="none" strike="noStrike" cap="none">
              <a:solidFill>
                <a:schemeClr val="dk1"/>
              </a:solidFill>
              <a:latin typeface="DM Sans"/>
              <a:ea typeface="DM Sans"/>
              <a:cs typeface="DM Sans"/>
              <a:sym typeface="DM Sans"/>
            </a:endParaRPr>
          </a:p>
        </p:txBody>
      </p:sp>
      <p:sp>
        <p:nvSpPr>
          <p:cNvPr id="750" name="Google Shape;750;p88"/>
          <p:cNvSpPr txBox="1"/>
          <p:nvPr/>
        </p:nvSpPr>
        <p:spPr>
          <a:xfrm>
            <a:off x="1048950" y="3423375"/>
            <a:ext cx="355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COUNT </a:t>
            </a:r>
            <a:r>
              <a:rPr lang="es" sz="1100">
                <a:solidFill>
                  <a:schemeClr val="dk1"/>
                </a:solidFill>
                <a:latin typeface="DM Sans"/>
                <a:ea typeface="DM Sans"/>
                <a:cs typeface="DM Sans"/>
                <a:sym typeface="DM Sans"/>
              </a:rPr>
              <a:t>(CustomerID)</a:t>
            </a:r>
            <a:endParaRPr sz="1100">
              <a:solidFill>
                <a:srgbClr val="0070C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GROUP BY </a:t>
            </a:r>
            <a:r>
              <a:rPr lang="es" sz="1100">
                <a:latin typeface="DM Sans"/>
                <a:ea typeface="DM Sans"/>
                <a:cs typeface="DM Sans"/>
                <a:sym typeface="DM Sans"/>
              </a:rPr>
              <a:t>Country </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DESC</a:t>
            </a:r>
            <a:r>
              <a:rPr lang="es" sz="1100">
                <a:latin typeface="DM Sans"/>
                <a:ea typeface="DM Sans"/>
                <a:cs typeface="DM Sans"/>
                <a:sym typeface="DM Sans"/>
              </a:rPr>
              <a:t> </a:t>
            </a:r>
            <a:r>
              <a:rPr lang="es" sz="1100">
                <a:solidFill>
                  <a:srgbClr val="00B050"/>
                </a:solidFill>
                <a:latin typeface="DM Sans"/>
                <a:ea typeface="DM Sans"/>
                <a:cs typeface="DM Sans"/>
                <a:sym typeface="DM Sans"/>
              </a:rPr>
              <a:t> </a:t>
            </a:r>
            <a:endParaRPr sz="1100">
              <a:solidFill>
                <a:schemeClr val="dk1"/>
              </a:solidFill>
              <a:latin typeface="DM Sans"/>
              <a:ea typeface="DM Sans"/>
              <a:cs typeface="DM Sans"/>
              <a:sym typeface="DM Sans"/>
            </a:endParaRPr>
          </a:p>
        </p:txBody>
      </p:sp>
      <p:sp>
        <p:nvSpPr>
          <p:cNvPr id="751" name="Google Shape;751;p88"/>
          <p:cNvSpPr txBox="1"/>
          <p:nvPr/>
        </p:nvSpPr>
        <p:spPr>
          <a:xfrm>
            <a:off x="5646382" y="194235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752" name="Google Shape;752;p88"/>
          <p:cNvSpPr txBox="1"/>
          <p:nvPr/>
        </p:nvSpPr>
        <p:spPr>
          <a:xfrm>
            <a:off x="1421306" y="300054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753" name="Google Shape;753;p88"/>
          <p:cNvSpPr txBox="1"/>
          <p:nvPr/>
        </p:nvSpPr>
        <p:spPr>
          <a:xfrm>
            <a:off x="5355530" y="3000550"/>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pic>
        <p:nvPicPr>
          <p:cNvPr id="754" name="Google Shape;754;p88"/>
          <p:cNvPicPr preferRelativeResize="0"/>
          <p:nvPr/>
        </p:nvPicPr>
        <p:blipFill>
          <a:blip r:embed="rId3">
            <a:alphaModFix/>
          </a:blip>
          <a:stretch>
            <a:fillRect/>
          </a:stretch>
        </p:blipFill>
        <p:spPr>
          <a:xfrm>
            <a:off x="5071125" y="1853275"/>
            <a:ext cx="540425" cy="493729"/>
          </a:xfrm>
          <a:prstGeom prst="rect">
            <a:avLst/>
          </a:prstGeom>
          <a:noFill/>
          <a:ln>
            <a:noFill/>
          </a:ln>
        </p:spPr>
      </p:pic>
      <p:sp>
        <p:nvSpPr>
          <p:cNvPr id="755" name="Google Shape;755;p88"/>
          <p:cNvSpPr txBox="1"/>
          <p:nvPr/>
        </p:nvSpPr>
        <p:spPr>
          <a:xfrm>
            <a:off x="1206725" y="1853275"/>
            <a:ext cx="3484800" cy="954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marL="0" lvl="0" indent="0" algn="l" rtl="0">
              <a:spcBef>
                <a:spcPts val="0"/>
              </a:spcBef>
              <a:spcAft>
                <a:spcPts val="0"/>
              </a:spcAft>
              <a:buNone/>
            </a:pPr>
            <a:r>
              <a:rPr lang="es" sz="1000">
                <a:solidFill>
                  <a:srgbClr val="FF9900"/>
                </a:solidFill>
              </a:rPr>
              <a:t>WHERE</a:t>
            </a:r>
            <a:r>
              <a:rPr lang="es" sz="1000">
                <a:solidFill>
                  <a:schemeClr val="lt1"/>
                </a:solidFill>
              </a:rPr>
              <a:t> condition </a:t>
            </a:r>
            <a:r>
              <a:rPr lang="es" sz="1000">
                <a:solidFill>
                  <a:srgbClr val="FF9900"/>
                </a:solidFill>
              </a:rPr>
              <a:t> </a:t>
            </a:r>
            <a:endParaRPr sz="1000">
              <a:solidFill>
                <a:schemeClr val="lt1"/>
              </a:solidFill>
            </a:endParaRPr>
          </a:p>
          <a:p>
            <a:pPr marL="0" lvl="0" indent="0" algn="l" rtl="0">
              <a:spcBef>
                <a:spcPts val="0"/>
              </a:spcBef>
              <a:spcAft>
                <a:spcPts val="0"/>
              </a:spcAft>
              <a:buNone/>
            </a:pPr>
            <a:r>
              <a:rPr lang="es" sz="1000">
                <a:solidFill>
                  <a:srgbClr val="FF9900"/>
                </a:solidFill>
              </a:rPr>
              <a:t>GROUP BY </a:t>
            </a:r>
            <a:r>
              <a:rPr lang="es" sz="1000">
                <a:solidFill>
                  <a:schemeClr val="lt1"/>
                </a:solidFill>
              </a:rPr>
              <a:t>column_name(s) </a:t>
            </a:r>
            <a:endParaRPr sz="1000">
              <a:solidFill>
                <a:schemeClr val="lt1"/>
              </a:solidFill>
            </a:endParaRPr>
          </a:p>
          <a:p>
            <a:pPr marL="0" lvl="0" indent="0" algn="l" rtl="0">
              <a:spcBef>
                <a:spcPts val="0"/>
              </a:spcBef>
              <a:spcAft>
                <a:spcPts val="0"/>
              </a:spcAft>
              <a:buNone/>
            </a:pPr>
            <a:r>
              <a:rPr lang="es" sz="1000">
                <a:solidFill>
                  <a:srgbClr val="FF9900"/>
                </a:solidFill>
              </a:rPr>
              <a:t>ORDER BY </a:t>
            </a:r>
            <a:r>
              <a:rPr lang="es" sz="1000">
                <a:solidFill>
                  <a:schemeClr val="lt1"/>
                </a:solidFill>
              </a:rPr>
              <a:t>column_name(s);</a:t>
            </a:r>
            <a:endParaRPr sz="1000">
              <a:solidFill>
                <a:schemeClr val="lt1"/>
              </a:solidFill>
            </a:endParaRPr>
          </a:p>
        </p:txBody>
      </p:sp>
      <p:sp>
        <p:nvSpPr>
          <p:cNvPr id="756" name="Google Shape;756;p88"/>
          <p:cNvSpPr txBox="1"/>
          <p:nvPr/>
        </p:nvSpPr>
        <p:spPr>
          <a:xfrm>
            <a:off x="5071125" y="3302400"/>
            <a:ext cx="2775300" cy="9159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70C0"/>
                </a:solidFill>
                <a:latin typeface="DM Sans"/>
                <a:ea typeface="DM Sans"/>
                <a:cs typeface="DM Sans"/>
                <a:sym typeface="DM Sans"/>
              </a:rPr>
              <a:t>SELECT COUNT </a:t>
            </a:r>
            <a:r>
              <a:rPr lang="es" sz="1100">
                <a:solidFill>
                  <a:schemeClr val="dk1"/>
                </a:solidFill>
                <a:latin typeface="DM Sans"/>
                <a:ea typeface="DM Sans"/>
                <a:cs typeface="DM Sans"/>
                <a:sym typeface="DM Sans"/>
              </a:rPr>
              <a:t>(CustomerID), Country</a:t>
            </a:r>
            <a:endParaRPr sz="1100">
              <a:solidFill>
                <a:srgbClr val="0070C0"/>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GROUP BY </a:t>
            </a:r>
            <a:r>
              <a:rPr lang="es" sz="1100">
                <a:solidFill>
                  <a:schemeClr val="dk1"/>
                </a:solidFill>
                <a:latin typeface="DM Sans"/>
                <a:ea typeface="DM Sans"/>
                <a:cs typeface="DM Sans"/>
                <a:sym typeface="DM Sans"/>
              </a:rPr>
              <a:t>Country</a:t>
            </a:r>
            <a:endParaRPr sz="1100">
              <a:solidFill>
                <a:srgbClr val="00B050"/>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ORDER BY COUNT </a:t>
            </a:r>
            <a:r>
              <a:rPr lang="es" sz="1100">
                <a:solidFill>
                  <a:schemeClr val="dk1"/>
                </a:solidFill>
                <a:latin typeface="DM Sans"/>
                <a:ea typeface="DM Sans"/>
                <a:cs typeface="DM Sans"/>
                <a:sym typeface="DM Sans"/>
              </a:rPr>
              <a:t>(CustomerID)</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DESC</a:t>
            </a:r>
            <a:endParaRPr sz="1100">
              <a:solidFill>
                <a:schemeClr val="dk1"/>
              </a:solidFill>
              <a:latin typeface="DM Sans"/>
              <a:ea typeface="DM Sans"/>
              <a:cs typeface="DM Sans"/>
              <a:sym typeface="DM Sans"/>
            </a:endParaRPr>
          </a:p>
        </p:txBody>
      </p:sp>
      <p:grpSp>
        <p:nvGrpSpPr>
          <p:cNvPr id="757" name="Google Shape;757;p88"/>
          <p:cNvGrpSpPr/>
          <p:nvPr/>
        </p:nvGrpSpPr>
        <p:grpSpPr>
          <a:xfrm>
            <a:off x="838644" y="433776"/>
            <a:ext cx="449030" cy="500088"/>
            <a:chOff x="473351" y="619523"/>
            <a:chExt cx="738900" cy="738900"/>
          </a:xfrm>
        </p:grpSpPr>
        <p:sp>
          <p:nvSpPr>
            <p:cNvPr id="758" name="Google Shape;758;p8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9" name="Google Shape;759;p8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760" name="Google Shape;760;p88"/>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8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HAVING</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HAVING</a:t>
            </a:r>
            <a:endParaRPr sz="4000" b="1" i="0" u="none" strike="noStrike" cap="none">
              <a:solidFill>
                <a:schemeClr val="dk1"/>
              </a:solidFill>
              <a:latin typeface="DM Sans"/>
              <a:ea typeface="DM Sans"/>
              <a:cs typeface="DM Sans"/>
              <a:sym typeface="DM Sans"/>
            </a:endParaRPr>
          </a:p>
        </p:txBody>
      </p:sp>
      <p:sp>
        <p:nvSpPr>
          <p:cNvPr id="771" name="Google Shape;771;p9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72" name="Google Shape;772;p9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73" name="Google Shape;773;p90"/>
          <p:cNvSpPr txBox="1"/>
          <p:nvPr/>
        </p:nvSpPr>
        <p:spPr>
          <a:xfrm>
            <a:off x="776950" y="1384938"/>
            <a:ext cx="4763700" cy="15873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cláusula HAVING se agregó a SQL porque la palabra clave WHERE no se puede usar con funciones agregadas.</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 usa en combinación con la cláusula GROUP BY para restringir los grupos de filas devueltas a solo aquellas cuya condición es VERDADERA.</a:t>
            </a:r>
            <a:endParaRPr sz="1350">
              <a:solidFill>
                <a:schemeClr val="dk1"/>
              </a:solidFill>
              <a:latin typeface="DM Sans"/>
              <a:ea typeface="DM Sans"/>
              <a:cs typeface="DM Sans"/>
              <a:sym typeface="DM Sans"/>
            </a:endParaRPr>
          </a:p>
        </p:txBody>
      </p:sp>
      <p:pic>
        <p:nvPicPr>
          <p:cNvPr id="774" name="Google Shape;774;p90"/>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775" name="Google Shape;775;p90"/>
          <p:cNvPicPr preferRelativeResize="0"/>
          <p:nvPr/>
        </p:nvPicPr>
        <p:blipFill>
          <a:blip r:embed="rId4">
            <a:alphaModFix/>
          </a:blip>
          <a:stretch>
            <a:fillRect/>
          </a:stretch>
        </p:blipFill>
        <p:spPr>
          <a:xfrm>
            <a:off x="5844925" y="1449025"/>
            <a:ext cx="2769525" cy="2769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91"/>
          <p:cNvSpPr txBox="1"/>
          <p:nvPr/>
        </p:nvSpPr>
        <p:spPr>
          <a:xfrm>
            <a:off x="501450" y="8277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HAVING ejemplos</a:t>
            </a:r>
            <a:endParaRPr sz="4000" b="1" i="0" u="none" strike="noStrike" cap="none">
              <a:solidFill>
                <a:schemeClr val="dk1"/>
              </a:solidFill>
              <a:latin typeface="DM Sans"/>
              <a:ea typeface="DM Sans"/>
              <a:cs typeface="DM Sans"/>
              <a:sym typeface="DM Sans"/>
            </a:endParaRPr>
          </a:p>
        </p:txBody>
      </p:sp>
      <p:sp>
        <p:nvSpPr>
          <p:cNvPr id="781" name="Google Shape;781;p91"/>
          <p:cNvSpPr txBox="1"/>
          <p:nvPr/>
        </p:nvSpPr>
        <p:spPr>
          <a:xfrm>
            <a:off x="977775" y="3093475"/>
            <a:ext cx="355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COUNT </a:t>
            </a:r>
            <a:r>
              <a:rPr lang="es" sz="1100">
                <a:solidFill>
                  <a:schemeClr val="dk1"/>
                </a:solidFill>
                <a:latin typeface="DM Sans"/>
                <a:ea typeface="DM Sans"/>
                <a:cs typeface="DM Sans"/>
                <a:sym typeface="DM Sans"/>
              </a:rPr>
              <a:t>(CustomerID), Country</a:t>
            </a:r>
            <a:endParaRPr sz="1100">
              <a:solidFill>
                <a:srgbClr val="0070C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i="0" u="none" strike="noStrike" cap="none">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GROUP BY </a:t>
            </a:r>
            <a:r>
              <a:rPr lang="es" sz="1100">
                <a:latin typeface="DM Sans"/>
                <a:ea typeface="DM Sans"/>
                <a:cs typeface="DM Sans"/>
                <a:sym typeface="DM Sans"/>
              </a:rPr>
              <a:t>Country </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HAVING COUNT </a:t>
            </a:r>
            <a:r>
              <a:rPr lang="es" sz="1100">
                <a:latin typeface="DM Sans"/>
                <a:ea typeface="DM Sans"/>
                <a:cs typeface="DM Sans"/>
                <a:sym typeface="DM Sans"/>
              </a:rPr>
              <a:t> (</a:t>
            </a:r>
            <a:r>
              <a:rPr lang="es" sz="1100">
                <a:solidFill>
                  <a:schemeClr val="dk1"/>
                </a:solidFill>
                <a:latin typeface="DM Sans"/>
                <a:ea typeface="DM Sans"/>
                <a:cs typeface="DM Sans"/>
                <a:sym typeface="DM Sans"/>
              </a:rPr>
              <a:t>CustomerID)&gt;5</a:t>
            </a:r>
            <a:endParaRPr sz="1100">
              <a:solidFill>
                <a:schemeClr val="dk1"/>
              </a:solidFill>
              <a:latin typeface="DM Sans"/>
              <a:ea typeface="DM Sans"/>
              <a:cs typeface="DM Sans"/>
              <a:sym typeface="DM Sans"/>
            </a:endParaRPr>
          </a:p>
        </p:txBody>
      </p:sp>
      <p:sp>
        <p:nvSpPr>
          <p:cNvPr id="782" name="Google Shape;782;p91"/>
          <p:cNvSpPr txBox="1"/>
          <p:nvPr/>
        </p:nvSpPr>
        <p:spPr>
          <a:xfrm>
            <a:off x="5664182" y="1853375"/>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783" name="Google Shape;783;p91"/>
          <p:cNvSpPr txBox="1"/>
          <p:nvPr/>
        </p:nvSpPr>
        <p:spPr>
          <a:xfrm>
            <a:off x="1350131" y="267064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784" name="Google Shape;784;p91"/>
          <p:cNvSpPr txBox="1"/>
          <p:nvPr/>
        </p:nvSpPr>
        <p:spPr>
          <a:xfrm>
            <a:off x="5373330" y="2634675"/>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pic>
        <p:nvPicPr>
          <p:cNvPr id="785" name="Google Shape;785;p91"/>
          <p:cNvPicPr preferRelativeResize="0"/>
          <p:nvPr/>
        </p:nvPicPr>
        <p:blipFill>
          <a:blip r:embed="rId3">
            <a:alphaModFix/>
          </a:blip>
          <a:stretch>
            <a:fillRect/>
          </a:stretch>
        </p:blipFill>
        <p:spPr>
          <a:xfrm>
            <a:off x="5088925" y="1764300"/>
            <a:ext cx="540425" cy="493729"/>
          </a:xfrm>
          <a:prstGeom prst="rect">
            <a:avLst/>
          </a:prstGeom>
          <a:noFill/>
          <a:ln>
            <a:noFill/>
          </a:ln>
        </p:spPr>
      </p:pic>
      <p:sp>
        <p:nvSpPr>
          <p:cNvPr id="786" name="Google Shape;786;p91"/>
          <p:cNvSpPr txBox="1"/>
          <p:nvPr/>
        </p:nvSpPr>
        <p:spPr>
          <a:xfrm>
            <a:off x="1217050" y="1680375"/>
            <a:ext cx="3484800" cy="954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a:t>
            </a:r>
            <a:r>
              <a:rPr lang="es" sz="1000">
                <a:solidFill>
                  <a:schemeClr val="lt1"/>
                </a:solidFill>
              </a:rPr>
              <a:t> column_names(s) </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some table</a:t>
            </a:r>
            <a:endParaRPr sz="1000">
              <a:solidFill>
                <a:schemeClr val="lt1"/>
              </a:solidFill>
            </a:endParaRPr>
          </a:p>
          <a:p>
            <a:pPr marL="0" lvl="0" indent="0" algn="l" rtl="0">
              <a:spcBef>
                <a:spcPts val="0"/>
              </a:spcBef>
              <a:spcAft>
                <a:spcPts val="0"/>
              </a:spcAft>
              <a:buNone/>
            </a:pPr>
            <a:r>
              <a:rPr lang="es" sz="1000">
                <a:solidFill>
                  <a:srgbClr val="FF9900"/>
                </a:solidFill>
              </a:rPr>
              <a:t>WHERE</a:t>
            </a:r>
            <a:r>
              <a:rPr lang="es" sz="1000">
                <a:solidFill>
                  <a:schemeClr val="lt1"/>
                </a:solidFill>
              </a:rPr>
              <a:t> condition </a:t>
            </a:r>
            <a:r>
              <a:rPr lang="es" sz="1000">
                <a:solidFill>
                  <a:srgbClr val="FF9900"/>
                </a:solidFill>
              </a:rPr>
              <a:t> </a:t>
            </a:r>
            <a:endParaRPr sz="1000">
              <a:solidFill>
                <a:schemeClr val="lt1"/>
              </a:solidFill>
            </a:endParaRPr>
          </a:p>
          <a:p>
            <a:pPr marL="0" lvl="0" indent="0" algn="l" rtl="0">
              <a:spcBef>
                <a:spcPts val="0"/>
              </a:spcBef>
              <a:spcAft>
                <a:spcPts val="0"/>
              </a:spcAft>
              <a:buNone/>
            </a:pPr>
            <a:r>
              <a:rPr lang="es" sz="1000">
                <a:solidFill>
                  <a:srgbClr val="FF9900"/>
                </a:solidFill>
              </a:rPr>
              <a:t>HAVING  </a:t>
            </a:r>
            <a:r>
              <a:rPr lang="es" sz="1000">
                <a:solidFill>
                  <a:schemeClr val="lt1"/>
                </a:solidFill>
              </a:rPr>
              <a:t>condition</a:t>
            </a:r>
            <a:endParaRPr sz="1000">
              <a:solidFill>
                <a:schemeClr val="lt1"/>
              </a:solidFill>
            </a:endParaRPr>
          </a:p>
          <a:p>
            <a:pPr marL="0" lvl="0" indent="0" algn="l" rtl="0">
              <a:spcBef>
                <a:spcPts val="0"/>
              </a:spcBef>
              <a:spcAft>
                <a:spcPts val="0"/>
              </a:spcAft>
              <a:buNone/>
            </a:pPr>
            <a:r>
              <a:rPr lang="es" sz="1000">
                <a:solidFill>
                  <a:srgbClr val="FF9900"/>
                </a:solidFill>
              </a:rPr>
              <a:t>ORDER BY </a:t>
            </a:r>
            <a:r>
              <a:rPr lang="es" sz="1000">
                <a:solidFill>
                  <a:schemeClr val="lt1"/>
                </a:solidFill>
              </a:rPr>
              <a:t>column_name(s);</a:t>
            </a:r>
            <a:endParaRPr sz="1000">
              <a:solidFill>
                <a:schemeClr val="lt1"/>
              </a:solidFill>
            </a:endParaRPr>
          </a:p>
        </p:txBody>
      </p:sp>
      <p:sp>
        <p:nvSpPr>
          <p:cNvPr id="787" name="Google Shape;787;p91"/>
          <p:cNvSpPr txBox="1"/>
          <p:nvPr/>
        </p:nvSpPr>
        <p:spPr>
          <a:xfrm>
            <a:off x="5088925" y="2936525"/>
            <a:ext cx="2775300" cy="9159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70C0"/>
                </a:solidFill>
                <a:latin typeface="DM Sans"/>
                <a:ea typeface="DM Sans"/>
                <a:cs typeface="DM Sans"/>
                <a:sym typeface="DM Sans"/>
              </a:rPr>
              <a:t>SELECT COUNT </a:t>
            </a:r>
            <a:r>
              <a:rPr lang="es" sz="1100">
                <a:solidFill>
                  <a:schemeClr val="dk1"/>
                </a:solidFill>
                <a:latin typeface="DM Sans"/>
                <a:ea typeface="DM Sans"/>
                <a:cs typeface="DM Sans"/>
                <a:sym typeface="DM Sans"/>
              </a:rPr>
              <a:t>(CustomerID), Country</a:t>
            </a:r>
            <a:endParaRPr sz="1100">
              <a:solidFill>
                <a:srgbClr val="0070C0"/>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GROUP BY </a:t>
            </a:r>
            <a:r>
              <a:rPr lang="es" sz="1100">
                <a:solidFill>
                  <a:schemeClr val="dk1"/>
                </a:solidFill>
                <a:latin typeface="DM Sans"/>
                <a:ea typeface="DM Sans"/>
                <a:cs typeface="DM Sans"/>
                <a:sym typeface="DM Sans"/>
              </a:rPr>
              <a:t>Country</a:t>
            </a:r>
            <a:endParaRPr sz="1100">
              <a:solidFill>
                <a:srgbClr val="00B050"/>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HAVING COUNT </a:t>
            </a:r>
            <a:r>
              <a:rPr lang="es" sz="1100">
                <a:solidFill>
                  <a:schemeClr val="dk1"/>
                </a:solidFill>
                <a:latin typeface="DM Sans"/>
                <a:ea typeface="DM Sans"/>
                <a:cs typeface="DM Sans"/>
                <a:sym typeface="DM Sans"/>
              </a:rPr>
              <a:t>(CustomerID) &gt;5</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DESC</a:t>
            </a:r>
            <a:endParaRPr sz="1100">
              <a:solidFill>
                <a:schemeClr val="dk1"/>
              </a:solidFill>
              <a:latin typeface="DM Sans"/>
              <a:ea typeface="DM Sans"/>
              <a:cs typeface="DM Sans"/>
              <a:sym typeface="DM Sans"/>
            </a:endParaRPr>
          </a:p>
        </p:txBody>
      </p:sp>
      <p:grpSp>
        <p:nvGrpSpPr>
          <p:cNvPr id="788" name="Google Shape;788;p91"/>
          <p:cNvGrpSpPr/>
          <p:nvPr/>
        </p:nvGrpSpPr>
        <p:grpSpPr>
          <a:xfrm>
            <a:off x="838644" y="433776"/>
            <a:ext cx="449030" cy="500088"/>
            <a:chOff x="473351" y="619523"/>
            <a:chExt cx="738900" cy="738900"/>
          </a:xfrm>
        </p:grpSpPr>
        <p:sp>
          <p:nvSpPr>
            <p:cNvPr id="789" name="Google Shape;789;p91"/>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0" name="Google Shape;790;p91"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791" name="Google Shape;791;p91"/>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MIN, MAX</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9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MIN, MAX</a:t>
            </a:r>
            <a:endParaRPr sz="4000" b="1" i="0" u="none" strike="noStrike" cap="none">
              <a:solidFill>
                <a:schemeClr val="dk1"/>
              </a:solidFill>
              <a:latin typeface="DM Sans"/>
              <a:ea typeface="DM Sans"/>
              <a:cs typeface="DM Sans"/>
              <a:sym typeface="DM Sans"/>
            </a:endParaRPr>
          </a:p>
        </p:txBody>
      </p:sp>
      <p:sp>
        <p:nvSpPr>
          <p:cNvPr id="802" name="Google Shape;802;p9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03" name="Google Shape;803;p9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04" name="Google Shape;804;p93"/>
          <p:cNvSpPr txBox="1"/>
          <p:nvPr/>
        </p:nvSpPr>
        <p:spPr>
          <a:xfrm>
            <a:off x="776950" y="1775413"/>
            <a:ext cx="4763700" cy="13482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función MIN() devuelve el valor más pequeño de la columna seleccionada.</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función MAX() devuelve el valor más grande de la columna seleccionada.</a:t>
            </a:r>
            <a:endParaRPr sz="1350">
              <a:solidFill>
                <a:schemeClr val="dk1"/>
              </a:solidFill>
              <a:latin typeface="DM Sans"/>
              <a:ea typeface="DM Sans"/>
              <a:cs typeface="DM Sans"/>
              <a:sym typeface="DM Sans"/>
            </a:endParaRPr>
          </a:p>
        </p:txBody>
      </p:sp>
      <p:pic>
        <p:nvPicPr>
          <p:cNvPr id="805" name="Google Shape;805;p93"/>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806" name="Google Shape;806;p93"/>
          <p:cNvPicPr preferRelativeResize="0"/>
          <p:nvPr/>
        </p:nvPicPr>
        <p:blipFill>
          <a:blip r:embed="rId4">
            <a:alphaModFix/>
          </a:blip>
          <a:stretch>
            <a:fillRect/>
          </a:stretch>
        </p:blipFill>
        <p:spPr>
          <a:xfrm>
            <a:off x="5852275" y="692025"/>
            <a:ext cx="2762175" cy="390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WHERE</a:t>
            </a:r>
            <a:endParaRPr sz="4000" b="1" i="0" u="none" strike="noStrike" cap="none">
              <a:solidFill>
                <a:schemeClr val="dk1"/>
              </a:solidFill>
              <a:latin typeface="DM Sans"/>
              <a:ea typeface="DM Sans"/>
              <a:cs typeface="DM Sans"/>
              <a:sym typeface="DM Sans"/>
            </a:endParaRPr>
          </a:p>
        </p:txBody>
      </p:sp>
      <p:sp>
        <p:nvSpPr>
          <p:cNvPr id="141" name="Google Shape;141;p3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42" name="Google Shape;142;p3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43" name="Google Shape;143;p32"/>
          <p:cNvSpPr txBox="1"/>
          <p:nvPr/>
        </p:nvSpPr>
        <p:spPr>
          <a:xfrm>
            <a:off x="682375" y="1457225"/>
            <a:ext cx="4763700" cy="11094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cláusula WHERE se utiliza para filtrar registros.</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 utiliza para extraer solo aquellos registros que cumplen una condición específica.</a:t>
            </a:r>
            <a:endParaRPr sz="1350">
              <a:solidFill>
                <a:schemeClr val="dk1"/>
              </a:solidFill>
              <a:latin typeface="DM Sans"/>
              <a:ea typeface="DM Sans"/>
              <a:cs typeface="DM Sans"/>
              <a:sym typeface="DM Sans"/>
            </a:endParaRPr>
          </a:p>
        </p:txBody>
      </p:sp>
      <p:pic>
        <p:nvPicPr>
          <p:cNvPr id="144" name="Google Shape;144;p32"/>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145" name="Google Shape;145;p32"/>
          <p:cNvPicPr preferRelativeResize="0"/>
          <p:nvPr/>
        </p:nvPicPr>
        <p:blipFill>
          <a:blip r:embed="rId4">
            <a:alphaModFix/>
          </a:blip>
          <a:stretch>
            <a:fillRect/>
          </a:stretch>
        </p:blipFill>
        <p:spPr>
          <a:xfrm>
            <a:off x="5614300" y="1457225"/>
            <a:ext cx="2872275" cy="28722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94"/>
          <p:cNvSpPr txBox="1"/>
          <p:nvPr/>
        </p:nvSpPr>
        <p:spPr>
          <a:xfrm>
            <a:off x="501450" y="9082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MIN, MAX ejemplos</a:t>
            </a:r>
            <a:endParaRPr sz="4000" b="1" i="0" u="none" strike="noStrike" cap="none">
              <a:solidFill>
                <a:schemeClr val="dk1"/>
              </a:solidFill>
              <a:latin typeface="DM Sans"/>
              <a:ea typeface="DM Sans"/>
              <a:cs typeface="DM Sans"/>
              <a:sym typeface="DM Sans"/>
            </a:endParaRPr>
          </a:p>
        </p:txBody>
      </p:sp>
      <p:sp>
        <p:nvSpPr>
          <p:cNvPr id="812" name="Google Shape;812;p94"/>
          <p:cNvSpPr txBox="1"/>
          <p:nvPr/>
        </p:nvSpPr>
        <p:spPr>
          <a:xfrm>
            <a:off x="1582849" y="3313425"/>
            <a:ext cx="2852700" cy="5772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70C0"/>
                </a:solidFill>
                <a:latin typeface="DM Sans"/>
                <a:ea typeface="DM Sans"/>
                <a:cs typeface="DM Sans"/>
                <a:sym typeface="DM Sans"/>
              </a:rPr>
              <a:t>SELECT MIN </a:t>
            </a:r>
            <a:r>
              <a:rPr lang="es" sz="1100">
                <a:solidFill>
                  <a:schemeClr val="dk1"/>
                </a:solidFill>
                <a:latin typeface="DM Sans"/>
                <a:ea typeface="DM Sans"/>
                <a:cs typeface="DM Sans"/>
                <a:sym typeface="DM Sans"/>
              </a:rPr>
              <a:t>(Price)</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SmallestPrice</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rgbClr val="0070C0"/>
              </a:solidFill>
              <a:latin typeface="DM Sans"/>
              <a:ea typeface="DM Sans"/>
              <a:cs typeface="DM Sans"/>
              <a:sym typeface="DM Sans"/>
            </a:endParaRPr>
          </a:p>
        </p:txBody>
      </p:sp>
      <p:sp>
        <p:nvSpPr>
          <p:cNvPr id="813" name="Google Shape;813;p94"/>
          <p:cNvSpPr txBox="1"/>
          <p:nvPr/>
        </p:nvSpPr>
        <p:spPr>
          <a:xfrm>
            <a:off x="1834670" y="1733500"/>
            <a:ext cx="2659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 </a:t>
            </a:r>
            <a:r>
              <a:rPr lang="es" sz="1600" b="1">
                <a:latin typeface="DM Sans"/>
                <a:ea typeface="DM Sans"/>
                <a:cs typeface="DM Sans"/>
                <a:sym typeface="DM Sans"/>
              </a:rPr>
              <a:t>MIN</a:t>
            </a:r>
            <a:endParaRPr sz="1600" b="1">
              <a:solidFill>
                <a:srgbClr val="000000"/>
              </a:solidFill>
              <a:latin typeface="DM Sans"/>
              <a:ea typeface="DM Sans"/>
              <a:cs typeface="DM Sans"/>
              <a:sym typeface="DM Sans"/>
            </a:endParaRPr>
          </a:p>
        </p:txBody>
      </p:sp>
      <p:sp>
        <p:nvSpPr>
          <p:cNvPr id="814" name="Google Shape;814;p94"/>
          <p:cNvSpPr txBox="1"/>
          <p:nvPr/>
        </p:nvSpPr>
        <p:spPr>
          <a:xfrm>
            <a:off x="1582856" y="297714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815" name="Google Shape;815;p94"/>
          <p:cNvSpPr txBox="1"/>
          <p:nvPr/>
        </p:nvSpPr>
        <p:spPr>
          <a:xfrm>
            <a:off x="5252780" y="297713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pic>
        <p:nvPicPr>
          <p:cNvPr id="816" name="Google Shape;816;p94"/>
          <p:cNvPicPr preferRelativeResize="0"/>
          <p:nvPr/>
        </p:nvPicPr>
        <p:blipFill>
          <a:blip r:embed="rId3">
            <a:alphaModFix/>
          </a:blip>
          <a:stretch>
            <a:fillRect/>
          </a:stretch>
        </p:blipFill>
        <p:spPr>
          <a:xfrm>
            <a:off x="1391875" y="1689017"/>
            <a:ext cx="442800" cy="404557"/>
          </a:xfrm>
          <a:prstGeom prst="rect">
            <a:avLst/>
          </a:prstGeom>
          <a:noFill/>
          <a:ln>
            <a:noFill/>
          </a:ln>
        </p:spPr>
      </p:pic>
      <p:sp>
        <p:nvSpPr>
          <p:cNvPr id="817" name="Google Shape;817;p94"/>
          <p:cNvSpPr txBox="1"/>
          <p:nvPr/>
        </p:nvSpPr>
        <p:spPr>
          <a:xfrm>
            <a:off x="1193150" y="2089088"/>
            <a:ext cx="3242400" cy="6465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 MIN</a:t>
            </a:r>
            <a:r>
              <a:rPr lang="es" sz="1000">
                <a:solidFill>
                  <a:schemeClr val="lt1"/>
                </a:solidFill>
              </a:rPr>
              <a:t> (column_name)</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table_name</a:t>
            </a:r>
            <a:endParaRPr sz="1000">
              <a:solidFill>
                <a:schemeClr val="lt1"/>
              </a:solidFill>
            </a:endParaRPr>
          </a:p>
          <a:p>
            <a:pPr marL="0" lvl="0" indent="0" algn="l" rtl="0">
              <a:spcBef>
                <a:spcPts val="0"/>
              </a:spcBef>
              <a:spcAft>
                <a:spcPts val="0"/>
              </a:spcAft>
              <a:buNone/>
            </a:pPr>
            <a:r>
              <a:rPr lang="es" sz="1000">
                <a:solidFill>
                  <a:srgbClr val="FF9900"/>
                </a:solidFill>
              </a:rPr>
              <a:t>WHERE </a:t>
            </a:r>
            <a:r>
              <a:rPr lang="es" sz="1000">
                <a:solidFill>
                  <a:schemeClr val="lt1"/>
                </a:solidFill>
              </a:rPr>
              <a:t> condition</a:t>
            </a:r>
            <a:endParaRPr sz="1000">
              <a:solidFill>
                <a:srgbClr val="FF9900"/>
              </a:solidFill>
            </a:endParaRPr>
          </a:p>
        </p:txBody>
      </p:sp>
      <p:sp>
        <p:nvSpPr>
          <p:cNvPr id="818" name="Google Shape;818;p94"/>
          <p:cNvSpPr txBox="1"/>
          <p:nvPr/>
        </p:nvSpPr>
        <p:spPr>
          <a:xfrm>
            <a:off x="5068800" y="3313425"/>
            <a:ext cx="3038100" cy="5772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SELECT MIN </a:t>
            </a:r>
            <a:r>
              <a:rPr lang="es" sz="1100">
                <a:solidFill>
                  <a:schemeClr val="dk1"/>
                </a:solidFill>
                <a:latin typeface="DM Sans"/>
                <a:ea typeface="DM Sans"/>
                <a:cs typeface="DM Sans"/>
                <a:sym typeface="DM Sans"/>
              </a:rPr>
              <a:t>(Price)</a:t>
            </a:r>
            <a:endParaRPr sz="110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SmallestPrice</a:t>
            </a:r>
            <a:endParaRPr sz="1100">
              <a:solidFill>
                <a:schemeClr val="dk1"/>
              </a:solidFill>
              <a:latin typeface="DM Sans"/>
              <a:ea typeface="DM Sans"/>
              <a:cs typeface="DM Sans"/>
              <a:sym typeface="DM Sans"/>
            </a:endParaRPr>
          </a:p>
          <a:p>
            <a:pPr marL="0" lvl="0" indent="0" algn="l" rtl="0">
              <a:spcBef>
                <a:spcPts val="0"/>
              </a:spcBef>
              <a:spcAft>
                <a:spcPts val="0"/>
              </a:spcAft>
              <a:buClr>
                <a:schemeClr val="dk1"/>
              </a:buClr>
              <a:buFont typeface="Arial"/>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rgbClr val="0070C0"/>
              </a:solidFill>
              <a:latin typeface="DM Sans"/>
              <a:ea typeface="DM Sans"/>
              <a:cs typeface="DM Sans"/>
              <a:sym typeface="DM Sans"/>
            </a:endParaRPr>
          </a:p>
        </p:txBody>
      </p:sp>
      <p:sp>
        <p:nvSpPr>
          <p:cNvPr id="819" name="Google Shape;819;p94"/>
          <p:cNvSpPr txBox="1"/>
          <p:nvPr/>
        </p:nvSpPr>
        <p:spPr>
          <a:xfrm>
            <a:off x="5447245" y="1656025"/>
            <a:ext cx="2659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r>
              <a:rPr lang="es" sz="1600" b="1">
                <a:latin typeface="DM Sans"/>
                <a:ea typeface="DM Sans"/>
                <a:cs typeface="DM Sans"/>
                <a:sym typeface="DM Sans"/>
              </a:rPr>
              <a:t> MAX</a:t>
            </a:r>
            <a:endParaRPr sz="1600" b="1">
              <a:solidFill>
                <a:srgbClr val="000000"/>
              </a:solidFill>
              <a:latin typeface="DM Sans"/>
              <a:ea typeface="DM Sans"/>
              <a:cs typeface="DM Sans"/>
              <a:sym typeface="DM Sans"/>
            </a:endParaRPr>
          </a:p>
        </p:txBody>
      </p:sp>
      <p:pic>
        <p:nvPicPr>
          <p:cNvPr id="820" name="Google Shape;820;p94"/>
          <p:cNvPicPr preferRelativeResize="0"/>
          <p:nvPr/>
        </p:nvPicPr>
        <p:blipFill>
          <a:blip r:embed="rId3">
            <a:alphaModFix/>
          </a:blip>
          <a:stretch>
            <a:fillRect/>
          </a:stretch>
        </p:blipFill>
        <p:spPr>
          <a:xfrm>
            <a:off x="4967125" y="1611542"/>
            <a:ext cx="442800" cy="404557"/>
          </a:xfrm>
          <a:prstGeom prst="rect">
            <a:avLst/>
          </a:prstGeom>
          <a:noFill/>
          <a:ln>
            <a:noFill/>
          </a:ln>
        </p:spPr>
      </p:pic>
      <p:sp>
        <p:nvSpPr>
          <p:cNvPr id="821" name="Google Shape;821;p94"/>
          <p:cNvSpPr txBox="1"/>
          <p:nvPr/>
        </p:nvSpPr>
        <p:spPr>
          <a:xfrm>
            <a:off x="5068800" y="2009188"/>
            <a:ext cx="3242400" cy="6465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 MAX</a:t>
            </a:r>
            <a:r>
              <a:rPr lang="es" sz="1000">
                <a:solidFill>
                  <a:schemeClr val="lt1"/>
                </a:solidFill>
              </a:rPr>
              <a:t> (column_name)</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table_name</a:t>
            </a:r>
            <a:endParaRPr sz="1000">
              <a:solidFill>
                <a:schemeClr val="lt1"/>
              </a:solidFill>
            </a:endParaRPr>
          </a:p>
          <a:p>
            <a:pPr marL="0" lvl="0" indent="0" algn="l" rtl="0">
              <a:spcBef>
                <a:spcPts val="0"/>
              </a:spcBef>
              <a:spcAft>
                <a:spcPts val="0"/>
              </a:spcAft>
              <a:buNone/>
            </a:pPr>
            <a:r>
              <a:rPr lang="es" sz="1000">
                <a:solidFill>
                  <a:srgbClr val="FF9900"/>
                </a:solidFill>
              </a:rPr>
              <a:t>WHERE </a:t>
            </a:r>
            <a:r>
              <a:rPr lang="es" sz="1000">
                <a:solidFill>
                  <a:schemeClr val="lt1"/>
                </a:solidFill>
              </a:rPr>
              <a:t> condition</a:t>
            </a:r>
            <a:endParaRPr sz="1000">
              <a:solidFill>
                <a:srgbClr val="FF9900"/>
              </a:solidFill>
            </a:endParaRPr>
          </a:p>
        </p:txBody>
      </p:sp>
      <p:grpSp>
        <p:nvGrpSpPr>
          <p:cNvPr id="822" name="Google Shape;822;p94"/>
          <p:cNvGrpSpPr/>
          <p:nvPr/>
        </p:nvGrpSpPr>
        <p:grpSpPr>
          <a:xfrm>
            <a:off x="838644" y="433776"/>
            <a:ext cx="449030" cy="500088"/>
            <a:chOff x="473351" y="619523"/>
            <a:chExt cx="738900" cy="738900"/>
          </a:xfrm>
        </p:grpSpPr>
        <p:sp>
          <p:nvSpPr>
            <p:cNvPr id="823" name="Google Shape;823;p9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4" name="Google Shape;824;p94"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825" name="Google Shape;825;p94"/>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9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COUNT, AVG, SUM</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9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COUNT, AVG, SUM</a:t>
            </a:r>
            <a:endParaRPr sz="4000" b="1" i="0" u="none" strike="noStrike" cap="none">
              <a:solidFill>
                <a:schemeClr val="dk1"/>
              </a:solidFill>
              <a:latin typeface="DM Sans"/>
              <a:ea typeface="DM Sans"/>
              <a:cs typeface="DM Sans"/>
              <a:sym typeface="DM Sans"/>
            </a:endParaRPr>
          </a:p>
        </p:txBody>
      </p:sp>
      <p:sp>
        <p:nvSpPr>
          <p:cNvPr id="836" name="Google Shape;836;p9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37" name="Google Shape;837;p9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38" name="Google Shape;838;p96"/>
          <p:cNvSpPr txBox="1"/>
          <p:nvPr/>
        </p:nvSpPr>
        <p:spPr>
          <a:xfrm>
            <a:off x="776950" y="1775413"/>
            <a:ext cx="4763700" cy="15873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función COUNT() devuelve el número de filas que coinciden con un criterio específico.</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función AVG() devuelve el valor promedio de una columna numérica.</a:t>
            </a: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La función SUM() devuelve la suma total de una columna numérica.</a:t>
            </a:r>
            <a:endParaRPr sz="1350">
              <a:solidFill>
                <a:schemeClr val="dk1"/>
              </a:solidFill>
              <a:latin typeface="DM Sans"/>
              <a:ea typeface="DM Sans"/>
              <a:cs typeface="DM Sans"/>
              <a:sym typeface="DM Sans"/>
            </a:endParaRPr>
          </a:p>
        </p:txBody>
      </p:sp>
      <p:pic>
        <p:nvPicPr>
          <p:cNvPr id="839" name="Google Shape;839;p96"/>
          <p:cNvPicPr preferRelativeResize="0"/>
          <p:nvPr/>
        </p:nvPicPr>
        <p:blipFill>
          <a:blip r:embed="rId3">
            <a:alphaModFix/>
          </a:blip>
          <a:stretch>
            <a:fillRect/>
          </a:stretch>
        </p:blipFill>
        <p:spPr>
          <a:xfrm>
            <a:off x="7794350" y="468000"/>
            <a:ext cx="874450" cy="874450"/>
          </a:xfrm>
          <a:prstGeom prst="rect">
            <a:avLst/>
          </a:prstGeom>
          <a:noFill/>
          <a:ln>
            <a:noFill/>
          </a:ln>
        </p:spPr>
      </p:pic>
      <p:pic>
        <p:nvPicPr>
          <p:cNvPr id="840" name="Google Shape;840;p96"/>
          <p:cNvPicPr preferRelativeResize="0"/>
          <p:nvPr/>
        </p:nvPicPr>
        <p:blipFill>
          <a:blip r:embed="rId4">
            <a:alphaModFix/>
          </a:blip>
          <a:stretch>
            <a:fillRect/>
          </a:stretch>
        </p:blipFill>
        <p:spPr>
          <a:xfrm>
            <a:off x="5841425" y="1478075"/>
            <a:ext cx="2773025" cy="2773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97"/>
          <p:cNvSpPr txBox="1"/>
          <p:nvPr/>
        </p:nvSpPr>
        <p:spPr>
          <a:xfrm>
            <a:off x="546250" y="7551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COUNT,AVG, SUM ejemplos</a:t>
            </a:r>
            <a:endParaRPr sz="4000" b="1" i="0" u="none" strike="noStrike" cap="none">
              <a:solidFill>
                <a:schemeClr val="dk1"/>
              </a:solidFill>
              <a:latin typeface="DM Sans"/>
              <a:ea typeface="DM Sans"/>
              <a:cs typeface="DM Sans"/>
              <a:sym typeface="DM Sans"/>
            </a:endParaRPr>
          </a:p>
        </p:txBody>
      </p:sp>
      <p:sp>
        <p:nvSpPr>
          <p:cNvPr id="846" name="Google Shape;846;p97"/>
          <p:cNvSpPr txBox="1"/>
          <p:nvPr/>
        </p:nvSpPr>
        <p:spPr>
          <a:xfrm>
            <a:off x="1402674" y="3260025"/>
            <a:ext cx="2852700" cy="5772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70C0"/>
                </a:solidFill>
                <a:latin typeface="DM Sans"/>
                <a:ea typeface="DM Sans"/>
                <a:cs typeface="DM Sans"/>
                <a:sym typeface="DM Sans"/>
              </a:rPr>
              <a:t>SELECT COUNT </a:t>
            </a:r>
            <a:r>
              <a:rPr lang="es" sz="1100">
                <a:solidFill>
                  <a:schemeClr val="dk1"/>
                </a:solidFill>
                <a:latin typeface="DM Sans"/>
                <a:ea typeface="DM Sans"/>
                <a:cs typeface="DM Sans"/>
                <a:sym typeface="DM Sans"/>
              </a:rPr>
              <a:t>(Price)</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SumPrice, </a:t>
            </a:r>
            <a:r>
              <a:rPr lang="es" sz="1100">
                <a:solidFill>
                  <a:srgbClr val="0070C0"/>
                </a:solidFill>
                <a:latin typeface="DM Sans"/>
                <a:ea typeface="DM Sans"/>
                <a:cs typeface="DM Sans"/>
                <a:sym typeface="DM Sans"/>
              </a:rPr>
              <a:t>COUNT </a:t>
            </a:r>
            <a:r>
              <a:rPr lang="es" sz="1100">
                <a:solidFill>
                  <a:schemeClr val="dk1"/>
                </a:solidFill>
                <a:latin typeface="DM Sans"/>
                <a:ea typeface="DM Sans"/>
                <a:cs typeface="DM Sans"/>
                <a:sym typeface="DM Sans"/>
              </a:rPr>
              <a:t>(ProductID)</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rgbClr val="0070C0"/>
              </a:solidFill>
              <a:latin typeface="DM Sans"/>
              <a:ea typeface="DM Sans"/>
              <a:cs typeface="DM Sans"/>
              <a:sym typeface="DM Sans"/>
            </a:endParaRPr>
          </a:p>
        </p:txBody>
      </p:sp>
      <p:sp>
        <p:nvSpPr>
          <p:cNvPr id="847" name="Google Shape;847;p97"/>
          <p:cNvSpPr txBox="1"/>
          <p:nvPr/>
        </p:nvSpPr>
        <p:spPr>
          <a:xfrm>
            <a:off x="1654495" y="1687050"/>
            <a:ext cx="2659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 </a:t>
            </a:r>
            <a:r>
              <a:rPr lang="es" sz="1600" b="1">
                <a:latin typeface="DM Sans"/>
                <a:ea typeface="DM Sans"/>
                <a:cs typeface="DM Sans"/>
                <a:sym typeface="DM Sans"/>
              </a:rPr>
              <a:t>COUNT</a:t>
            </a:r>
            <a:endParaRPr sz="1600" b="1">
              <a:solidFill>
                <a:srgbClr val="000000"/>
              </a:solidFill>
              <a:latin typeface="DM Sans"/>
              <a:ea typeface="DM Sans"/>
              <a:cs typeface="DM Sans"/>
              <a:sym typeface="DM Sans"/>
            </a:endParaRPr>
          </a:p>
        </p:txBody>
      </p:sp>
      <p:sp>
        <p:nvSpPr>
          <p:cNvPr id="848" name="Google Shape;848;p97"/>
          <p:cNvSpPr txBox="1"/>
          <p:nvPr/>
        </p:nvSpPr>
        <p:spPr>
          <a:xfrm>
            <a:off x="1402681" y="292374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849" name="Google Shape;849;p97"/>
          <p:cNvSpPr txBox="1"/>
          <p:nvPr/>
        </p:nvSpPr>
        <p:spPr>
          <a:xfrm>
            <a:off x="5072605" y="292373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pic>
        <p:nvPicPr>
          <p:cNvPr id="850" name="Google Shape;850;p97"/>
          <p:cNvPicPr preferRelativeResize="0"/>
          <p:nvPr/>
        </p:nvPicPr>
        <p:blipFill>
          <a:blip r:embed="rId3">
            <a:alphaModFix/>
          </a:blip>
          <a:stretch>
            <a:fillRect/>
          </a:stretch>
        </p:blipFill>
        <p:spPr>
          <a:xfrm>
            <a:off x="1211700" y="1642567"/>
            <a:ext cx="442800" cy="404557"/>
          </a:xfrm>
          <a:prstGeom prst="rect">
            <a:avLst/>
          </a:prstGeom>
          <a:noFill/>
          <a:ln>
            <a:noFill/>
          </a:ln>
        </p:spPr>
      </p:pic>
      <p:sp>
        <p:nvSpPr>
          <p:cNvPr id="851" name="Google Shape;851;p97"/>
          <p:cNvSpPr txBox="1"/>
          <p:nvPr/>
        </p:nvSpPr>
        <p:spPr>
          <a:xfrm>
            <a:off x="1012975" y="2080163"/>
            <a:ext cx="3242400" cy="6465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 COUNT</a:t>
            </a:r>
            <a:r>
              <a:rPr lang="es" sz="1000">
                <a:solidFill>
                  <a:schemeClr val="lt1"/>
                </a:solidFill>
              </a:rPr>
              <a:t> (column_name)</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table_name</a:t>
            </a:r>
            <a:endParaRPr sz="1000">
              <a:solidFill>
                <a:schemeClr val="lt1"/>
              </a:solidFill>
            </a:endParaRPr>
          </a:p>
          <a:p>
            <a:pPr marL="0" lvl="0" indent="0" algn="l" rtl="0">
              <a:spcBef>
                <a:spcPts val="0"/>
              </a:spcBef>
              <a:spcAft>
                <a:spcPts val="0"/>
              </a:spcAft>
              <a:buNone/>
            </a:pPr>
            <a:r>
              <a:rPr lang="es" sz="1000">
                <a:solidFill>
                  <a:srgbClr val="FF9900"/>
                </a:solidFill>
              </a:rPr>
              <a:t>WHERE </a:t>
            </a:r>
            <a:r>
              <a:rPr lang="es" sz="1000">
                <a:solidFill>
                  <a:schemeClr val="lt1"/>
                </a:solidFill>
              </a:rPr>
              <a:t> condition</a:t>
            </a:r>
            <a:endParaRPr sz="1000">
              <a:solidFill>
                <a:srgbClr val="FF9900"/>
              </a:solidFill>
            </a:endParaRPr>
          </a:p>
        </p:txBody>
      </p:sp>
      <p:sp>
        <p:nvSpPr>
          <p:cNvPr id="852" name="Google Shape;852;p97"/>
          <p:cNvSpPr txBox="1"/>
          <p:nvPr/>
        </p:nvSpPr>
        <p:spPr>
          <a:xfrm>
            <a:off x="4888625" y="3260025"/>
            <a:ext cx="3038100" cy="5772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s" sz="1100">
                <a:solidFill>
                  <a:srgbClr val="0070C0"/>
                </a:solidFill>
                <a:latin typeface="DM Sans"/>
                <a:ea typeface="DM Sans"/>
                <a:cs typeface="DM Sans"/>
                <a:sym typeface="DM Sans"/>
              </a:rPr>
              <a:t>SELECT AVG </a:t>
            </a:r>
            <a:r>
              <a:rPr lang="es" sz="1100">
                <a:solidFill>
                  <a:schemeClr val="dk1"/>
                </a:solidFill>
                <a:latin typeface="DM Sans"/>
                <a:ea typeface="DM Sans"/>
                <a:cs typeface="DM Sans"/>
                <a:sym typeface="DM Sans"/>
              </a:rPr>
              <a:t>(Price)</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AS </a:t>
            </a:r>
            <a:r>
              <a:rPr lang="es" sz="1100">
                <a:solidFill>
                  <a:schemeClr val="dk1"/>
                </a:solidFill>
                <a:latin typeface="DM Sans"/>
                <a:ea typeface="DM Sans"/>
                <a:cs typeface="DM Sans"/>
                <a:sym typeface="DM Sans"/>
              </a:rPr>
              <a:t>SumPrice, </a:t>
            </a:r>
            <a:r>
              <a:rPr lang="es" sz="1100">
                <a:solidFill>
                  <a:srgbClr val="0070C0"/>
                </a:solidFill>
                <a:latin typeface="DM Sans"/>
                <a:ea typeface="DM Sans"/>
                <a:cs typeface="DM Sans"/>
                <a:sym typeface="DM Sans"/>
              </a:rPr>
              <a:t>COUNT </a:t>
            </a:r>
            <a:r>
              <a:rPr lang="es" sz="1100">
                <a:solidFill>
                  <a:schemeClr val="dk1"/>
                </a:solidFill>
                <a:latin typeface="DM Sans"/>
                <a:ea typeface="DM Sans"/>
                <a:cs typeface="DM Sans"/>
                <a:sym typeface="DM Sans"/>
              </a:rPr>
              <a:t>(ProductID)</a:t>
            </a: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chemeClr val="dk1"/>
                </a:solidFill>
                <a:latin typeface="DM Sans"/>
                <a:ea typeface="DM Sans"/>
                <a:cs typeface="DM Sans"/>
                <a:sym typeface="DM Sans"/>
              </a:rPr>
              <a:t> </a:t>
            </a:r>
            <a:r>
              <a:rPr lang="es" sz="1100">
                <a:solidFill>
                  <a:srgbClr val="00B050"/>
                </a:solidFill>
                <a:latin typeface="DM Sans"/>
                <a:ea typeface="DM Sans"/>
                <a:cs typeface="DM Sans"/>
                <a:sym typeface="DM Sans"/>
              </a:rPr>
              <a:t>Products</a:t>
            </a:r>
            <a:endParaRPr sz="1100">
              <a:solidFill>
                <a:srgbClr val="0070C0"/>
              </a:solidFill>
              <a:latin typeface="DM Sans"/>
              <a:ea typeface="DM Sans"/>
              <a:cs typeface="DM Sans"/>
              <a:sym typeface="DM Sans"/>
            </a:endParaRPr>
          </a:p>
        </p:txBody>
      </p:sp>
      <p:sp>
        <p:nvSpPr>
          <p:cNvPr id="853" name="Google Shape;853;p97"/>
          <p:cNvSpPr txBox="1"/>
          <p:nvPr/>
        </p:nvSpPr>
        <p:spPr>
          <a:xfrm>
            <a:off x="5267070" y="1642563"/>
            <a:ext cx="26595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 </a:t>
            </a:r>
            <a:r>
              <a:rPr lang="es" sz="1600" b="1">
                <a:latin typeface="DM Sans"/>
                <a:ea typeface="DM Sans"/>
                <a:cs typeface="DM Sans"/>
                <a:sym typeface="DM Sans"/>
              </a:rPr>
              <a:t>AVG</a:t>
            </a:r>
            <a:endParaRPr sz="1600" b="1">
              <a:solidFill>
                <a:srgbClr val="000000"/>
              </a:solidFill>
              <a:latin typeface="DM Sans"/>
              <a:ea typeface="DM Sans"/>
              <a:cs typeface="DM Sans"/>
              <a:sym typeface="DM Sans"/>
            </a:endParaRPr>
          </a:p>
        </p:txBody>
      </p:sp>
      <p:pic>
        <p:nvPicPr>
          <p:cNvPr id="854" name="Google Shape;854;p97"/>
          <p:cNvPicPr preferRelativeResize="0"/>
          <p:nvPr/>
        </p:nvPicPr>
        <p:blipFill>
          <a:blip r:embed="rId3">
            <a:alphaModFix/>
          </a:blip>
          <a:stretch>
            <a:fillRect/>
          </a:stretch>
        </p:blipFill>
        <p:spPr>
          <a:xfrm>
            <a:off x="4888625" y="1642567"/>
            <a:ext cx="442800" cy="404557"/>
          </a:xfrm>
          <a:prstGeom prst="rect">
            <a:avLst/>
          </a:prstGeom>
          <a:noFill/>
          <a:ln>
            <a:noFill/>
          </a:ln>
        </p:spPr>
      </p:pic>
      <p:sp>
        <p:nvSpPr>
          <p:cNvPr id="855" name="Google Shape;855;p97"/>
          <p:cNvSpPr txBox="1"/>
          <p:nvPr/>
        </p:nvSpPr>
        <p:spPr>
          <a:xfrm>
            <a:off x="4888625" y="2035675"/>
            <a:ext cx="3242400" cy="6465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 AVG</a:t>
            </a:r>
            <a:r>
              <a:rPr lang="es" sz="1000">
                <a:solidFill>
                  <a:schemeClr val="lt1"/>
                </a:solidFill>
              </a:rPr>
              <a:t> (column_name)</a:t>
            </a:r>
            <a:endParaRPr sz="1000">
              <a:solidFill>
                <a:schemeClr val="lt1"/>
              </a:solidFill>
            </a:endParaRPr>
          </a:p>
          <a:p>
            <a:pPr marL="0" lvl="0" indent="0" algn="l" rtl="0">
              <a:spcBef>
                <a:spcPts val="0"/>
              </a:spcBef>
              <a:spcAft>
                <a:spcPts val="0"/>
              </a:spcAft>
              <a:buNone/>
            </a:pPr>
            <a:r>
              <a:rPr lang="es" sz="1000">
                <a:solidFill>
                  <a:srgbClr val="FF9900"/>
                </a:solidFill>
              </a:rPr>
              <a:t>FROM </a:t>
            </a:r>
            <a:r>
              <a:rPr lang="es" sz="1000">
                <a:solidFill>
                  <a:schemeClr val="lt1"/>
                </a:solidFill>
              </a:rPr>
              <a:t>table_name</a:t>
            </a:r>
            <a:endParaRPr sz="1000">
              <a:solidFill>
                <a:schemeClr val="lt1"/>
              </a:solidFill>
            </a:endParaRPr>
          </a:p>
          <a:p>
            <a:pPr marL="0" lvl="0" indent="0" algn="l" rtl="0">
              <a:spcBef>
                <a:spcPts val="0"/>
              </a:spcBef>
              <a:spcAft>
                <a:spcPts val="0"/>
              </a:spcAft>
              <a:buNone/>
            </a:pPr>
            <a:r>
              <a:rPr lang="es" sz="1000">
                <a:solidFill>
                  <a:srgbClr val="FF9900"/>
                </a:solidFill>
              </a:rPr>
              <a:t>WHERE </a:t>
            </a:r>
            <a:r>
              <a:rPr lang="es" sz="1000">
                <a:solidFill>
                  <a:schemeClr val="lt1"/>
                </a:solidFill>
              </a:rPr>
              <a:t> condition</a:t>
            </a:r>
            <a:endParaRPr sz="1000">
              <a:solidFill>
                <a:srgbClr val="FF9900"/>
              </a:solidFill>
            </a:endParaRPr>
          </a:p>
        </p:txBody>
      </p:sp>
      <p:grpSp>
        <p:nvGrpSpPr>
          <p:cNvPr id="856" name="Google Shape;856;p97"/>
          <p:cNvGrpSpPr/>
          <p:nvPr/>
        </p:nvGrpSpPr>
        <p:grpSpPr>
          <a:xfrm>
            <a:off x="838644" y="433776"/>
            <a:ext cx="449030" cy="500088"/>
            <a:chOff x="473351" y="619523"/>
            <a:chExt cx="738900" cy="738900"/>
          </a:xfrm>
        </p:grpSpPr>
        <p:sp>
          <p:nvSpPr>
            <p:cNvPr id="857" name="Google Shape;857;p9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8" name="Google Shape;858;p97"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859" name="Google Shape;859;p9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98"/>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Actividad colaborativa</a:t>
            </a:r>
            <a:endParaRPr sz="3500" b="1">
              <a:solidFill>
                <a:srgbClr val="EAFF6A"/>
              </a:solidFill>
              <a:latin typeface="DM Sans"/>
              <a:ea typeface="DM Sans"/>
              <a:cs typeface="DM Sans"/>
              <a:sym typeface="DM Sans"/>
            </a:endParaRPr>
          </a:p>
        </p:txBody>
      </p:sp>
      <p:sp>
        <p:nvSpPr>
          <p:cNvPr id="865" name="Google Shape;865;p98"/>
          <p:cNvSpPr txBox="1"/>
          <p:nvPr/>
        </p:nvSpPr>
        <p:spPr>
          <a:xfrm>
            <a:off x="533075" y="1417075"/>
            <a:ext cx="7169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b="1">
                <a:solidFill>
                  <a:schemeClr val="lt1"/>
                </a:solidFill>
                <a:latin typeface="DM Sans"/>
                <a:ea typeface="DM Sans"/>
                <a:cs typeface="DM Sans"/>
                <a:sym typeface="DM Sans"/>
              </a:rPr>
              <a:t>SQL con joins</a:t>
            </a:r>
            <a:endParaRPr sz="2500">
              <a:solidFill>
                <a:srgbClr val="DEFC52"/>
              </a:solidFill>
              <a:latin typeface="Helvetica Neue Light"/>
              <a:ea typeface="Helvetica Neue Light"/>
              <a:cs typeface="Helvetica Neue Light"/>
              <a:sym typeface="Helvetica Neue Light"/>
            </a:endParaRPr>
          </a:p>
        </p:txBody>
      </p:sp>
      <p:sp>
        <p:nvSpPr>
          <p:cNvPr id="866" name="Google Shape;866;p98"/>
          <p:cNvSpPr txBox="1"/>
          <p:nvPr/>
        </p:nvSpPr>
        <p:spPr>
          <a:xfrm>
            <a:off x="473350" y="417977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minutos. Grupos 3-4 personas</a:t>
            </a:r>
            <a:endParaRPr sz="2000" b="1">
              <a:solidFill>
                <a:srgbClr val="83AEFB"/>
              </a:solidFill>
              <a:latin typeface="DM Sans"/>
              <a:ea typeface="DM Sans"/>
              <a:cs typeface="DM Sans"/>
              <a:sym typeface="DM Sans"/>
            </a:endParaRPr>
          </a:p>
        </p:txBody>
      </p:sp>
      <p:grpSp>
        <p:nvGrpSpPr>
          <p:cNvPr id="867" name="Google Shape;867;p98"/>
          <p:cNvGrpSpPr/>
          <p:nvPr/>
        </p:nvGrpSpPr>
        <p:grpSpPr>
          <a:xfrm>
            <a:off x="473351" y="619523"/>
            <a:ext cx="738900" cy="738900"/>
            <a:chOff x="473351" y="619523"/>
            <a:chExt cx="738900" cy="738900"/>
          </a:xfrm>
        </p:grpSpPr>
        <p:sp>
          <p:nvSpPr>
            <p:cNvPr id="868" name="Google Shape;868;p9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9" name="Google Shape;869;p9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70" name="Google Shape;870;p98"/>
          <p:cNvSpPr txBox="1"/>
          <p:nvPr/>
        </p:nvSpPr>
        <p:spPr>
          <a:xfrm>
            <a:off x="428575" y="1986475"/>
            <a:ext cx="7169400" cy="20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450">
                <a:solidFill>
                  <a:schemeClr val="dk1"/>
                </a:solidFill>
                <a:latin typeface="DM Sans"/>
                <a:ea typeface="DM Sans"/>
                <a:cs typeface="DM Sans"/>
                <a:sym typeface="DM Sans"/>
              </a:rPr>
              <a:t>Utilizaremos la base de datos en </a:t>
            </a:r>
            <a:r>
              <a:rPr lang="es" sz="1450" u="sng">
                <a:solidFill>
                  <a:schemeClr val="dk1"/>
                </a:solidFill>
                <a:latin typeface="DM Sans"/>
                <a:ea typeface="DM Sans"/>
                <a:cs typeface="DM Sans"/>
                <a:sym typeface="DM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este enlace</a:t>
            </a:r>
            <a:r>
              <a:rPr lang="es" sz="1450">
                <a:solidFill>
                  <a:schemeClr val="dk1"/>
                </a:solidFill>
                <a:latin typeface="DM Sans"/>
                <a:ea typeface="DM Sans"/>
                <a:cs typeface="DM Sans"/>
                <a:sym typeface="DM Sans"/>
              </a:rPr>
              <a:t> para responder las siguientes preguntas:</a:t>
            </a:r>
            <a:endParaRPr sz="14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Selecciona todos los pedidos con información del cliente y del remitente (Pueden hacer uso de las tablas Orders y Customers, la columnas que permite el JOIN son CustomerID y ShipperID)</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Obtener el número de pedidos enviados por cada remitente (Pueden hacer uso de las tablas Shippers y Orders, el JOIN se realiza por medio de la columna ShipperID)</a:t>
            </a:r>
            <a:endParaRPr sz="1450">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99"/>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876" name="Google Shape;876;p99"/>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3"/>
          <p:cNvSpPr txBox="1"/>
          <p:nvPr/>
        </p:nvSpPr>
        <p:spPr>
          <a:xfrm>
            <a:off x="746100" y="8357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WHERE ejemplos</a:t>
            </a:r>
            <a:endParaRPr sz="4000" b="1" i="0" u="none" strike="noStrike" cap="none">
              <a:solidFill>
                <a:schemeClr val="dk1"/>
              </a:solidFill>
              <a:latin typeface="DM Sans"/>
              <a:ea typeface="DM Sans"/>
              <a:cs typeface="DM Sans"/>
              <a:sym typeface="DM Sans"/>
            </a:endParaRPr>
          </a:p>
        </p:txBody>
      </p:sp>
      <p:sp>
        <p:nvSpPr>
          <p:cNvPr id="151" name="Google Shape;151;p33"/>
          <p:cNvSpPr txBox="1"/>
          <p:nvPr/>
        </p:nvSpPr>
        <p:spPr>
          <a:xfrm>
            <a:off x="1635231" y="3047333"/>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Country = </a:t>
            </a:r>
            <a:r>
              <a:rPr lang="es" sz="1100" dirty="0">
                <a:solidFill>
                  <a:srgbClr val="00B050"/>
                </a:solidFill>
                <a:latin typeface="DM Sans"/>
                <a:ea typeface="DM Sans"/>
                <a:cs typeface="DM Sans"/>
                <a:sym typeface="DM Sans"/>
              </a:rPr>
              <a:t>“Mexico”</a:t>
            </a:r>
            <a:r>
              <a:rPr lang="es" sz="1100" dirty="0">
                <a:solidFill>
                  <a:srgbClr val="000000"/>
                </a:solidFill>
                <a:latin typeface="DM Sans"/>
                <a:ea typeface="DM Sans"/>
                <a:cs typeface="DM Sans"/>
                <a:sym typeface="DM Sans"/>
              </a:rPr>
              <a:t>;</a:t>
            </a:r>
            <a:endParaRPr sz="1100" dirty="0">
              <a:latin typeface="DM Sans"/>
              <a:ea typeface="DM Sans"/>
              <a:cs typeface="DM Sans"/>
              <a:sym typeface="DM Sans"/>
            </a:endParaRPr>
          </a:p>
        </p:txBody>
      </p:sp>
      <p:sp>
        <p:nvSpPr>
          <p:cNvPr id="152" name="Google Shape;152;p33"/>
          <p:cNvSpPr txBox="1"/>
          <p:nvPr/>
        </p:nvSpPr>
        <p:spPr>
          <a:xfrm>
            <a:off x="5618432" y="1739175"/>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153" name="Google Shape;153;p33"/>
          <p:cNvSpPr txBox="1"/>
          <p:nvPr/>
        </p:nvSpPr>
        <p:spPr>
          <a:xfrm>
            <a:off x="1814181" y="2726655"/>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154" name="Google Shape;154;p33"/>
          <p:cNvSpPr txBox="1"/>
          <p:nvPr/>
        </p:nvSpPr>
        <p:spPr>
          <a:xfrm>
            <a:off x="5492130" y="2726638"/>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3</a:t>
            </a:r>
            <a:endParaRPr sz="1350" b="1">
              <a:solidFill>
                <a:srgbClr val="000000"/>
              </a:solidFill>
              <a:latin typeface="DM Sans"/>
              <a:ea typeface="DM Sans"/>
              <a:cs typeface="DM Sans"/>
              <a:sym typeface="DM Sans"/>
            </a:endParaRPr>
          </a:p>
        </p:txBody>
      </p:sp>
      <p:pic>
        <p:nvPicPr>
          <p:cNvPr id="155" name="Google Shape;155;p33"/>
          <p:cNvPicPr preferRelativeResize="0"/>
          <p:nvPr/>
        </p:nvPicPr>
        <p:blipFill>
          <a:blip r:embed="rId3">
            <a:alphaModFix/>
          </a:blip>
          <a:stretch>
            <a:fillRect/>
          </a:stretch>
        </p:blipFill>
        <p:spPr>
          <a:xfrm>
            <a:off x="5043175" y="1650100"/>
            <a:ext cx="540425" cy="493729"/>
          </a:xfrm>
          <a:prstGeom prst="rect">
            <a:avLst/>
          </a:prstGeom>
          <a:noFill/>
          <a:ln>
            <a:noFill/>
          </a:ln>
        </p:spPr>
      </p:pic>
      <p:grpSp>
        <p:nvGrpSpPr>
          <p:cNvPr id="156" name="Google Shape;156;p33"/>
          <p:cNvGrpSpPr/>
          <p:nvPr/>
        </p:nvGrpSpPr>
        <p:grpSpPr>
          <a:xfrm>
            <a:off x="838644" y="433776"/>
            <a:ext cx="449030" cy="500088"/>
            <a:chOff x="473351" y="619523"/>
            <a:chExt cx="738900" cy="738900"/>
          </a:xfrm>
        </p:grpSpPr>
        <p:sp>
          <p:nvSpPr>
            <p:cNvPr id="157" name="Google Shape;157;p3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8" name="Google Shape;158;p3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159" name="Google Shape;159;p33"/>
          <p:cNvSpPr txBox="1"/>
          <p:nvPr/>
        </p:nvSpPr>
        <p:spPr>
          <a:xfrm>
            <a:off x="1178775" y="1670200"/>
            <a:ext cx="3242400" cy="9543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solidFill>
                  <a:srgbClr val="FF9900"/>
                </a:solidFill>
              </a:rPr>
              <a:t>SELECT</a:t>
            </a:r>
            <a:r>
              <a:rPr lang="es" sz="1000">
                <a:solidFill>
                  <a:schemeClr val="lt1"/>
                </a:solidFill>
              </a:rPr>
              <a:t> something </a:t>
            </a:r>
            <a:r>
              <a:rPr lang="es" sz="1000">
                <a:solidFill>
                  <a:srgbClr val="FF9900"/>
                </a:solidFill>
              </a:rPr>
              <a:t>FROM </a:t>
            </a:r>
            <a:r>
              <a:rPr lang="es" sz="1000">
                <a:solidFill>
                  <a:schemeClr val="lt1"/>
                </a:solidFill>
              </a:rPr>
              <a:t>some table</a:t>
            </a:r>
            <a:endParaRPr sz="1000">
              <a:solidFill>
                <a:schemeClr val="lt1"/>
              </a:solidFill>
            </a:endParaRPr>
          </a:p>
          <a:p>
            <a:pPr marL="0" lvl="0" indent="0" algn="l" rtl="0">
              <a:spcBef>
                <a:spcPts val="0"/>
              </a:spcBef>
              <a:spcAft>
                <a:spcPts val="0"/>
              </a:spcAft>
              <a:buNone/>
            </a:pPr>
            <a:r>
              <a:rPr lang="es" sz="1000">
                <a:solidFill>
                  <a:schemeClr val="lt1"/>
                </a:solidFill>
              </a:rPr>
              <a:t>   </a:t>
            </a:r>
            <a:r>
              <a:rPr lang="es" sz="1000">
                <a:solidFill>
                  <a:srgbClr val="FF9900"/>
                </a:solidFill>
              </a:rPr>
              <a:t>WHERE</a:t>
            </a:r>
            <a:r>
              <a:rPr lang="es" sz="1000">
                <a:solidFill>
                  <a:schemeClr val="lt1"/>
                </a:solidFill>
              </a:rPr>
              <a:t> some conditions are satisfied</a:t>
            </a:r>
            <a:endParaRPr sz="1000">
              <a:solidFill>
                <a:schemeClr val="lt1"/>
              </a:solidFill>
            </a:endParaRPr>
          </a:p>
          <a:p>
            <a:pPr marL="0" lvl="0" indent="0" algn="l" rtl="0">
              <a:spcBef>
                <a:spcPts val="0"/>
              </a:spcBef>
              <a:spcAft>
                <a:spcPts val="0"/>
              </a:spcAft>
              <a:buNone/>
            </a:pPr>
            <a:endParaRPr sz="1000">
              <a:solidFill>
                <a:schemeClr val="lt1"/>
              </a:solidFill>
            </a:endParaRPr>
          </a:p>
          <a:p>
            <a:pPr marL="0" lvl="0" indent="0" algn="l" rtl="0">
              <a:spcBef>
                <a:spcPts val="0"/>
              </a:spcBef>
              <a:spcAft>
                <a:spcPts val="0"/>
              </a:spcAft>
              <a:buNone/>
            </a:pPr>
            <a:r>
              <a:rPr lang="es" sz="1000">
                <a:solidFill>
                  <a:srgbClr val="FF9900"/>
                </a:solidFill>
              </a:rPr>
              <a:t>UPDATE</a:t>
            </a:r>
            <a:r>
              <a:rPr lang="es" sz="1000">
                <a:solidFill>
                  <a:schemeClr val="lt1"/>
                </a:solidFill>
              </a:rPr>
              <a:t> some table </a:t>
            </a:r>
            <a:r>
              <a:rPr lang="es" sz="1000">
                <a:solidFill>
                  <a:srgbClr val="FF9900"/>
                </a:solidFill>
              </a:rPr>
              <a:t>SET</a:t>
            </a:r>
            <a:r>
              <a:rPr lang="es" sz="1000">
                <a:solidFill>
                  <a:schemeClr val="lt1"/>
                </a:solidFill>
              </a:rPr>
              <a:t> something</a:t>
            </a:r>
            <a:endParaRPr sz="1000">
              <a:solidFill>
                <a:schemeClr val="lt1"/>
              </a:solidFill>
            </a:endParaRPr>
          </a:p>
          <a:p>
            <a:pPr marL="0" lvl="0" indent="0" algn="l" rtl="0">
              <a:spcBef>
                <a:spcPts val="0"/>
              </a:spcBef>
              <a:spcAft>
                <a:spcPts val="0"/>
              </a:spcAft>
              <a:buNone/>
            </a:pPr>
            <a:r>
              <a:rPr lang="es" sz="1000">
                <a:solidFill>
                  <a:schemeClr val="lt1"/>
                </a:solidFill>
              </a:rPr>
              <a:t>   </a:t>
            </a:r>
            <a:r>
              <a:rPr lang="es" sz="1000">
                <a:solidFill>
                  <a:srgbClr val="FF9900"/>
                </a:solidFill>
              </a:rPr>
              <a:t>WHERE</a:t>
            </a:r>
            <a:r>
              <a:rPr lang="es" sz="1000">
                <a:solidFill>
                  <a:schemeClr val="lt1"/>
                </a:solidFill>
              </a:rPr>
              <a:t> some conditions are satisfied</a:t>
            </a:r>
            <a:endParaRPr sz="1000">
              <a:solidFill>
                <a:schemeClr val="lt1"/>
              </a:solidFill>
            </a:endParaRPr>
          </a:p>
        </p:txBody>
      </p:sp>
      <p:sp>
        <p:nvSpPr>
          <p:cNvPr id="160" name="Google Shape;160;p33"/>
          <p:cNvSpPr txBox="1"/>
          <p:nvPr/>
        </p:nvSpPr>
        <p:spPr>
          <a:xfrm>
            <a:off x="1696731" y="3583405"/>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161" name="Google Shape;161;p33"/>
          <p:cNvSpPr txBox="1"/>
          <p:nvPr/>
        </p:nvSpPr>
        <p:spPr>
          <a:xfrm>
            <a:off x="1635231" y="3940083"/>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Products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Price = </a:t>
            </a:r>
            <a:r>
              <a:rPr lang="es" sz="1100" dirty="0">
                <a:solidFill>
                  <a:srgbClr val="00B050"/>
                </a:solidFill>
                <a:latin typeface="DM Sans"/>
                <a:ea typeface="DM Sans"/>
                <a:cs typeface="DM Sans"/>
                <a:sym typeface="DM Sans"/>
              </a:rPr>
              <a:t>18</a:t>
            </a:r>
            <a:r>
              <a:rPr lang="es" sz="1100" dirty="0">
                <a:solidFill>
                  <a:srgbClr val="000000"/>
                </a:solidFill>
                <a:latin typeface="DM Sans"/>
                <a:ea typeface="DM Sans"/>
                <a:cs typeface="DM Sans"/>
                <a:sym typeface="DM Sans"/>
              </a:rPr>
              <a:t>;</a:t>
            </a:r>
            <a:endParaRPr sz="1100" dirty="0">
              <a:latin typeface="DM Sans"/>
              <a:ea typeface="DM Sans"/>
              <a:cs typeface="DM Sans"/>
              <a:sym typeface="DM Sans"/>
            </a:endParaRPr>
          </a:p>
        </p:txBody>
      </p:sp>
      <p:sp>
        <p:nvSpPr>
          <p:cNvPr id="162" name="Google Shape;162;p33"/>
          <p:cNvSpPr txBox="1"/>
          <p:nvPr/>
        </p:nvSpPr>
        <p:spPr>
          <a:xfrm>
            <a:off x="5144550" y="3011350"/>
            <a:ext cx="27753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Products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Price </a:t>
            </a:r>
            <a:r>
              <a:rPr lang="es" sz="1100" dirty="0">
                <a:solidFill>
                  <a:srgbClr val="0070C0"/>
                </a:solidFill>
                <a:latin typeface="DM Sans"/>
                <a:ea typeface="DM Sans"/>
                <a:cs typeface="DM Sans"/>
                <a:sym typeface="DM Sans"/>
              </a:rPr>
              <a:t>BETWEEN </a:t>
            </a:r>
            <a:r>
              <a:rPr lang="es" sz="1100" dirty="0">
                <a:solidFill>
                  <a:schemeClr val="dk1"/>
                </a:solidFill>
                <a:latin typeface="DM Sans"/>
                <a:ea typeface="DM Sans"/>
                <a:cs typeface="DM Sans"/>
                <a:sym typeface="DM Sans"/>
              </a:rPr>
              <a:t>50</a:t>
            </a:r>
            <a:r>
              <a:rPr lang="es" sz="1100" dirty="0">
                <a:solidFill>
                  <a:srgbClr val="0070C0"/>
                </a:solidFill>
                <a:latin typeface="DM Sans"/>
                <a:ea typeface="DM Sans"/>
                <a:cs typeface="DM Sans"/>
                <a:sym typeface="DM Sans"/>
              </a:rPr>
              <a:t> AND </a:t>
            </a:r>
            <a:r>
              <a:rPr lang="es" sz="1100" dirty="0">
                <a:solidFill>
                  <a:schemeClr val="dk1"/>
                </a:solidFill>
                <a:latin typeface="DM Sans"/>
                <a:ea typeface="DM Sans"/>
                <a:cs typeface="DM Sans"/>
                <a:sym typeface="DM Sans"/>
              </a:rPr>
              <a:t>60</a:t>
            </a:r>
            <a:endParaRPr sz="1100" dirty="0">
              <a:latin typeface="DM Sans"/>
              <a:ea typeface="DM Sans"/>
              <a:cs typeface="DM Sans"/>
              <a:sym typeface="DM Sans"/>
            </a:endParaRPr>
          </a:p>
        </p:txBody>
      </p:sp>
      <p:sp>
        <p:nvSpPr>
          <p:cNvPr id="163" name="Google Shape;163;p33"/>
          <p:cNvSpPr txBox="1"/>
          <p:nvPr/>
        </p:nvSpPr>
        <p:spPr>
          <a:xfrm>
            <a:off x="5492130" y="3583413"/>
            <a:ext cx="2206500" cy="276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4</a:t>
            </a:r>
            <a:endParaRPr sz="1350" b="1">
              <a:solidFill>
                <a:srgbClr val="000000"/>
              </a:solidFill>
              <a:latin typeface="DM Sans"/>
              <a:ea typeface="DM Sans"/>
              <a:cs typeface="DM Sans"/>
              <a:sym typeface="DM Sans"/>
            </a:endParaRPr>
          </a:p>
        </p:txBody>
      </p:sp>
      <p:sp>
        <p:nvSpPr>
          <p:cNvPr id="164" name="Google Shape;164;p33"/>
          <p:cNvSpPr txBox="1"/>
          <p:nvPr/>
        </p:nvSpPr>
        <p:spPr>
          <a:xfrm>
            <a:off x="5207725" y="3940100"/>
            <a:ext cx="27753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 FROM </a:t>
            </a:r>
            <a:r>
              <a:rPr lang="es" sz="1100" i="0" u="none" strike="noStrike" cap="none"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r>
              <a:rPr lang="es" sz="1100" i="0" u="none" strike="noStrike" cap="none" dirty="0">
                <a:solidFill>
                  <a:srgbClr val="000000"/>
                </a:solidFill>
                <a:latin typeface="DM Sans"/>
                <a:ea typeface="DM Sans"/>
                <a:cs typeface="DM Sans"/>
                <a:sym typeface="DM Sans"/>
              </a:rPr>
              <a: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City </a:t>
            </a:r>
            <a:r>
              <a:rPr lang="es" sz="1100" dirty="0">
                <a:solidFill>
                  <a:srgbClr val="0070C0"/>
                </a:solidFill>
                <a:latin typeface="DM Sans"/>
                <a:ea typeface="DM Sans"/>
                <a:cs typeface="DM Sans"/>
                <a:sym typeface="DM Sans"/>
              </a:rPr>
              <a:t>LIKE ‘</a:t>
            </a:r>
            <a:r>
              <a:rPr lang="es" sz="1100" dirty="0">
                <a:solidFill>
                  <a:srgbClr val="00B050"/>
                </a:solidFill>
                <a:latin typeface="DM Sans"/>
                <a:ea typeface="DM Sans"/>
                <a:cs typeface="DM Sans"/>
                <a:sym typeface="DM Sans"/>
              </a:rPr>
              <a:t>s%’</a:t>
            </a:r>
            <a:r>
              <a:rPr lang="es" sz="1100" dirty="0">
                <a:solidFill>
                  <a:srgbClr val="0070C0"/>
                </a:solidFill>
                <a:latin typeface="DM Sans"/>
                <a:ea typeface="DM Sans"/>
                <a:cs typeface="DM Sans"/>
                <a:sym typeface="DM Sans"/>
              </a:rPr>
              <a:t> OR </a:t>
            </a:r>
            <a:r>
              <a:rPr lang="es" sz="1100" dirty="0">
                <a:solidFill>
                  <a:srgbClr val="00B050"/>
                </a:solidFill>
                <a:latin typeface="DM Sans"/>
                <a:ea typeface="DM Sans"/>
                <a:cs typeface="DM Sans"/>
                <a:sym typeface="DM Sans"/>
              </a:rPr>
              <a:t>‘%a’</a:t>
            </a:r>
            <a:endParaRPr sz="1100" dirty="0">
              <a:latin typeface="DM Sans"/>
              <a:ea typeface="DM Sans"/>
              <a:cs typeface="DM Sans"/>
              <a:sym typeface="DM Sans"/>
            </a:endParaRPr>
          </a:p>
        </p:txBody>
      </p:sp>
      <p:sp>
        <p:nvSpPr>
          <p:cNvPr id="165" name="Google Shape;165;p33"/>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AND, OR, NOT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2999</Words>
  <Application>Microsoft Office PowerPoint</Application>
  <PresentationFormat>Presentación en pantalla (16:9)</PresentationFormat>
  <Paragraphs>550</Paragraphs>
  <Slides>75</Slides>
  <Notes>75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75</vt:i4>
      </vt:variant>
    </vt:vector>
  </HeadingPairs>
  <TitlesOfParts>
    <vt:vector size="79" baseType="lpstr">
      <vt:lpstr>Helvetica Neue Light</vt:lpstr>
      <vt:lpstr>Arial</vt:lpstr>
      <vt:lpstr>DM Sans</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BU</cp:lastModifiedBy>
  <cp:revision>1</cp:revision>
  <dcterms:modified xsi:type="dcterms:W3CDTF">2023-08-03T02:52:58Z</dcterms:modified>
</cp:coreProperties>
</file>